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5" r:id="rId3"/>
    <p:sldId id="258" r:id="rId4"/>
    <p:sldId id="266" r:id="rId5"/>
    <p:sldId id="267" r:id="rId6"/>
    <p:sldId id="268" r:id="rId7"/>
    <p:sldId id="269" r:id="rId8"/>
    <p:sldId id="270" r:id="rId9"/>
    <p:sldId id="25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0" r:id="rId18"/>
    <p:sldId id="304" r:id="rId19"/>
    <p:sldId id="291" r:id="rId20"/>
    <p:sldId id="302" r:id="rId21"/>
    <p:sldId id="278" r:id="rId22"/>
    <p:sldId id="282" r:id="rId23"/>
    <p:sldId id="283" r:id="rId24"/>
    <p:sldId id="284" r:id="rId25"/>
    <p:sldId id="285" r:id="rId26"/>
    <p:sldId id="286" r:id="rId27"/>
    <p:sldId id="288" r:id="rId28"/>
    <p:sldId id="300" r:id="rId29"/>
    <p:sldId id="290" r:id="rId30"/>
    <p:sldId id="301" r:id="rId31"/>
    <p:sldId id="303" r:id="rId32"/>
    <p:sldId id="292" r:id="rId33"/>
    <p:sldId id="293" r:id="rId34"/>
    <p:sldId id="294" r:id="rId35"/>
    <p:sldId id="295" r:id="rId36"/>
    <p:sldId id="296" r:id="rId37"/>
    <p:sldId id="297" r:id="rId38"/>
    <p:sldId id="299" r:id="rId39"/>
  </p:sldIdLst>
  <p:sldSz cx="18288000" cy="10287000"/>
  <p:notesSz cx="10287000" cy="18288000"/>
  <p:embeddedFontLst>
    <p:embeddedFont>
      <p:font typeface="210 옴니고딕OTF 030" panose="02020503020101020101" pitchFamily="18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Noto Sans CJK KR Regular" panose="020B0500000000000000" pitchFamily="34" charset="-127"/>
      <p:regular r:id="rId47"/>
    </p:embeddedFont>
    <p:embeddedFont>
      <p:font typeface="나눔스퀘어" panose="020B0600000101010101" pitchFamily="50" charset="-127"/>
      <p:regular r:id="rId48"/>
    </p:embeddedFont>
    <p:embeddedFont>
      <p:font typeface="나눔스퀘어 ExtraBold" panose="020B0600000101010101" pitchFamily="50" charset="-127"/>
      <p:bold r:id="rId49"/>
    </p:embeddedFont>
    <p:embeddedFont>
      <p:font typeface="나눔스퀘어_ac" panose="020B0600000101010101" pitchFamily="50" charset="-127"/>
      <p:regular r:id="rId50"/>
    </p:embeddedFont>
    <p:embeddedFont>
      <p:font typeface="나눔스퀘어_ac Bold" panose="020B0600000101010101" pitchFamily="50" charset="-127"/>
      <p:bold r:id="rId51"/>
    </p:embeddedFont>
    <p:embeddedFont>
      <p:font typeface="나눔스퀘어_ac ExtraBold" panose="020B0600000101010101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47FB"/>
    <a:srgbClr val="DEE7D1"/>
    <a:srgbClr val="DCE6F2"/>
    <a:srgbClr val="FFFEF7"/>
    <a:srgbClr val="C4BD97"/>
    <a:srgbClr val="D1D1D1"/>
    <a:srgbClr val="EFF3EA"/>
    <a:srgbClr val="FFF6B7"/>
    <a:srgbClr val="DDC459"/>
    <a:srgbClr val="DBA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13" autoAdjust="0"/>
  </p:normalViewPr>
  <p:slideViewPr>
    <p:cSldViewPr>
      <p:cViewPr varScale="1">
        <p:scale>
          <a:sx n="74" d="100"/>
          <a:sy n="74" d="100"/>
        </p:scale>
        <p:origin x="19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05A8410-D726-2D7A-722F-47786B1F45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C504E9-79B7-0782-58C2-163B38DED6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BDEAF-15A4-4C3D-8E1A-2E72E8221B8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EDD055-9395-F9D4-9A83-B46ECD97EC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A638C-5ADE-F3BE-4727-5CD9FB7545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1BA41-FF7F-4119-A4C7-F4F8144CA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00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6358F-27BD-4ADE-9D2B-060D3270FE93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BD0E2-444A-4710-A92B-B124BD2E9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69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BD0E2-444A-4710-A92B-B124BD2E9FD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2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2448-BADE-40CF-8C98-FE68312EB633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1FAE-B178-4572-B2C2-85A65C00B7A0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B7C9-4774-4BA9-89DF-B552A3731DF4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D148D-1BFE-44E5-A1B7-0CAD0105A1CA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54623-ECF7-428A-954D-410C5172BB31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015C-4885-4E11-93BE-FE2499CE5040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1E16F-0D9E-4066-8030-D61341AAD1F7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FB6DD-2525-4C0C-A991-F40C4BE773C4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F956-3C0F-45BA-9B7E-B21E6F5F1C5E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A23E6-95E7-48AF-8D99-2B05AAA216F5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D41A-D947-4C98-9280-A525F214FC70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D547C-5F9D-41CB-8899-34E7E05ED56D}" type="datetime1">
              <a:rPr lang="en-US" altLang="ko-KR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27.0.0.1:5000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8.png"/><Relationship Id="rId7" Type="http://schemas.openxmlformats.org/officeDocument/2006/relationships/image" Target="../media/image3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9.png"/><Relationship Id="rId9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1.png"/><Relationship Id="rId5" Type="http://schemas.openxmlformats.org/officeDocument/2006/relationships/image" Target="../media/image9.png"/><Relationship Id="rId10" Type="http://schemas.openxmlformats.org/officeDocument/2006/relationships/image" Target="../media/image18.sv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220200" y="-4952084"/>
            <a:ext cx="36571429" cy="232212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97600"/>
            <a:ext cx="18285714" cy="11610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6151" y="345493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828799" y="4239280"/>
            <a:ext cx="112969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실시간 상체 교정 웹 서비스</a:t>
            </a:r>
            <a:endParaRPr lang="en-US" sz="28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111591" y="5981700"/>
            <a:ext cx="277398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IT</a:t>
            </a:r>
            <a:r>
              <a:rPr lang="ko-KR" altLang="en-US" sz="32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융합전공</a:t>
            </a:r>
            <a:endParaRPr lang="en-US" altLang="ko-KR" sz="32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endParaRPr lang="en-US" altLang="ko-KR" dirty="0"/>
          </a:p>
          <a:p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20202161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최지우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20202114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방지원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7E5E220A-20A6-3EC1-DFDF-97A4CA8BA110}"/>
              </a:ext>
            </a:extLst>
          </p:cNvPr>
          <p:cNvSpPr txBox="1"/>
          <p:nvPr/>
        </p:nvSpPr>
        <p:spPr>
          <a:xfrm>
            <a:off x="1828799" y="3118584"/>
            <a:ext cx="112969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lang="en-US" sz="6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536CDC-37E0-5B8C-76F5-28712E5638C2}"/>
              </a:ext>
            </a:extLst>
          </p:cNvPr>
          <p:cNvCxnSpPr>
            <a:cxnSpLocks/>
          </p:cNvCxnSpPr>
          <p:nvPr/>
        </p:nvCxnSpPr>
        <p:spPr>
          <a:xfrm>
            <a:off x="14782800" y="5981700"/>
            <a:ext cx="0" cy="16424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 descr="그림, 스케치, 클립아트, 라인 아트이(가) 표시된 사진&#10;&#10;자동 생성된 설명">
            <a:extLst>
              <a:ext uri="{FF2B5EF4-FFF2-40B4-BE49-F238E27FC236}">
                <a16:creationId xmlns:a16="http://schemas.microsoft.com/office/drawing/2014/main" id="{0546ED0E-D662-5F73-AED1-2AA00C8193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8049"/>
          <a:stretch/>
        </p:blipFill>
        <p:spPr>
          <a:xfrm>
            <a:off x="7038007" y="7001456"/>
            <a:ext cx="4191001" cy="3277924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21609544-824F-48B4-6763-D9565E473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46215848">
            <a:extLst>
              <a:ext uri="{FF2B5EF4-FFF2-40B4-BE49-F238E27FC236}">
                <a16:creationId xmlns:a16="http://schemas.microsoft.com/office/drawing/2014/main" id="{3E48FFAF-4903-7C00-D82D-F54C1EE2A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45" y="8496300"/>
            <a:ext cx="2568509" cy="6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775197-0DBB-C918-0B2A-1D3A9EC8B9F7}"/>
              </a:ext>
            </a:extLst>
          </p:cNvPr>
          <p:cNvSpPr txBox="1"/>
          <p:nvPr/>
        </p:nvSpPr>
        <p:spPr>
          <a:xfrm>
            <a:off x="1295400" y="1948102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2023 IT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융합학부 졸업작품</a:t>
            </a:r>
          </a:p>
        </p:txBody>
      </p:sp>
    </p:spTree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2143" y="-1826966"/>
            <a:ext cx="36571429" cy="14050718"/>
            <a:chOff x="-9132143" y="-1826966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2143" y="-1826966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4.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프로그램 소개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사용법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0AD39D-9DDD-3AA7-C2B5-993A847FA820}"/>
              </a:ext>
            </a:extLst>
          </p:cNvPr>
          <p:cNvSpPr/>
          <p:nvPr/>
        </p:nvSpPr>
        <p:spPr>
          <a:xfrm>
            <a:off x="1326072" y="4305300"/>
            <a:ext cx="6480000" cy="82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pip install -r requirements.txt</a:t>
            </a:r>
            <a:endParaRPr lang="ko-KR" alt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2E4238-97D0-94D8-E3FB-60E8C01D0EA2}"/>
              </a:ext>
            </a:extLst>
          </p:cNvPr>
          <p:cNvSpPr/>
          <p:nvPr/>
        </p:nvSpPr>
        <p:spPr>
          <a:xfrm>
            <a:off x="1326072" y="5477433"/>
            <a:ext cx="6480000" cy="82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pip list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통해 설치가 정상적으로 되었는지 확인</a:t>
            </a:r>
            <a:endParaRPr lang="ko-KR" alt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40B07-7644-F5C0-68C9-E716664935BF}"/>
              </a:ext>
            </a:extLst>
          </p:cNvPr>
          <p:cNvSpPr txBox="1"/>
          <p:nvPr/>
        </p:nvSpPr>
        <p:spPr>
          <a:xfrm>
            <a:off x="800298" y="3062151"/>
            <a:ext cx="742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프로그램 실행을 위해 필요한 라이브러리 설치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4388BB-6C96-24E9-113E-5565B24AB280}"/>
              </a:ext>
            </a:extLst>
          </p:cNvPr>
          <p:cNvSpPr txBox="1"/>
          <p:nvPr/>
        </p:nvSpPr>
        <p:spPr>
          <a:xfrm>
            <a:off x="9677400" y="309628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800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실행하기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565325-3DFC-0685-7963-E866528C6C4B}"/>
              </a:ext>
            </a:extLst>
          </p:cNvPr>
          <p:cNvSpPr/>
          <p:nvPr/>
        </p:nvSpPr>
        <p:spPr>
          <a:xfrm>
            <a:off x="10490358" y="4263835"/>
            <a:ext cx="6480000" cy="82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Python main.py</a:t>
            </a:r>
            <a:endParaRPr lang="ko-KR" alt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78B121-7014-C5C1-E244-98D3F982148A}"/>
              </a:ext>
            </a:extLst>
          </p:cNvPr>
          <p:cNvSpPr/>
          <p:nvPr/>
        </p:nvSpPr>
        <p:spPr>
          <a:xfrm>
            <a:off x="10490358" y="5435968"/>
            <a:ext cx="6480000" cy="82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웹에서 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6"/>
              </a:rPr>
              <a:t>http://127.0.0.1:5000</a:t>
            </a:r>
            <a:r>
              <a:rPr lang="en-US" altLang="ko-KR" sz="24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주소로 접속</a:t>
            </a:r>
            <a:endParaRPr lang="ko-KR" alt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911993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2143" y="-1826966"/>
            <a:ext cx="36571429" cy="14050718"/>
            <a:chOff x="-9132143" y="-1826966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2143" y="-1826966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4.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프로그램 소개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17CF6-B4B5-754E-2B6D-D47FFF22A142}"/>
              </a:ext>
            </a:extLst>
          </p:cNvPr>
          <p:cNvSpPr txBox="1"/>
          <p:nvPr/>
        </p:nvSpPr>
        <p:spPr>
          <a:xfrm>
            <a:off x="15971635" y="8163673"/>
            <a:ext cx="2339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9172D09-68E9-453C-B94D-EF86A5078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5806096">
            <a:extLst>
              <a:ext uri="{FF2B5EF4-FFF2-40B4-BE49-F238E27FC236}">
                <a16:creationId xmlns:a16="http://schemas.microsoft.com/office/drawing/2014/main" id="{9F7BB12C-066C-49C1-8563-2456BD1E7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856" y="2107581"/>
            <a:ext cx="11503516" cy="623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4A1E19A-9495-7AA9-FB95-FEC776A85989}"/>
              </a:ext>
            </a:extLst>
          </p:cNvPr>
          <p:cNvSpPr/>
          <p:nvPr/>
        </p:nvSpPr>
        <p:spPr>
          <a:xfrm>
            <a:off x="4552527" y="7298370"/>
            <a:ext cx="4112669" cy="70707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웹캠을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현재 모습 스트리밍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FA19005-04CD-9CB7-D135-D3B26C1A69A4}"/>
              </a:ext>
            </a:extLst>
          </p:cNvPr>
          <p:cNvSpPr/>
          <p:nvPr/>
        </p:nvSpPr>
        <p:spPr>
          <a:xfrm>
            <a:off x="13216356" y="5024806"/>
            <a:ext cx="4112669" cy="70707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자세 정보가 출력 됨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D71E495-68AF-1107-E042-C98CDF898706}"/>
              </a:ext>
            </a:extLst>
          </p:cNvPr>
          <p:cNvSpPr/>
          <p:nvPr/>
        </p:nvSpPr>
        <p:spPr>
          <a:xfrm>
            <a:off x="13313468" y="6525698"/>
            <a:ext cx="4112669" cy="70707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잘못된 자세의 경우 경고 </a:t>
            </a:r>
            <a:r>
              <a:rPr lang="ko-KR" altLang="en-US" sz="2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메세지</a:t>
            </a:r>
            <a:endParaRPr lang="ko-KR" alt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49937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2143" y="-1826966"/>
            <a:ext cx="36571429" cy="14050718"/>
            <a:chOff x="-9132143" y="-1826966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2143" y="-1826966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4.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프로그램 소개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6C3AB-BFBA-32D7-B497-2D3D4A5A41E0}"/>
              </a:ext>
            </a:extLst>
          </p:cNvPr>
          <p:cNvSpPr txBox="1"/>
          <p:nvPr/>
        </p:nvSpPr>
        <p:spPr>
          <a:xfrm>
            <a:off x="14625035" y="8186400"/>
            <a:ext cx="388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&lt;head dow</a:t>
            </a:r>
            <a:r>
              <a:rPr lang="en-US" altLang="ko-KR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 event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315E215-DB8F-44D0-BB38-81F16A2B4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5783800">
            <a:extLst>
              <a:ext uri="{FF2B5EF4-FFF2-40B4-BE49-F238E27FC236}">
                <a16:creationId xmlns:a16="http://schemas.microsoft.com/office/drawing/2014/main" id="{7EB6D918-787B-43B3-A968-F91F1B279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349" y="2040377"/>
            <a:ext cx="11501447" cy="625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4A1E19A-9495-7AA9-FB95-FEC776A85989}"/>
              </a:ext>
            </a:extLst>
          </p:cNvPr>
          <p:cNvSpPr/>
          <p:nvPr/>
        </p:nvSpPr>
        <p:spPr>
          <a:xfrm>
            <a:off x="4544832" y="6993038"/>
            <a:ext cx="4112669" cy="70707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웹캠을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현재 모습 스트리밍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FA19005-04CD-9CB7-D135-D3B26C1A69A4}"/>
              </a:ext>
            </a:extLst>
          </p:cNvPr>
          <p:cNvSpPr/>
          <p:nvPr/>
        </p:nvSpPr>
        <p:spPr>
          <a:xfrm>
            <a:off x="1254083" y="3721362"/>
            <a:ext cx="4112669" cy="100596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Headdown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event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대한</a:t>
            </a:r>
            <a:endParaRPr lang="en-US" altLang="ko-KR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경고 </a:t>
            </a:r>
            <a:r>
              <a:rPr lang="ko-KR" altLang="en-US" sz="2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팝업창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출력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D71E495-68AF-1107-E042-C98CDF898706}"/>
              </a:ext>
            </a:extLst>
          </p:cNvPr>
          <p:cNvSpPr/>
          <p:nvPr/>
        </p:nvSpPr>
        <p:spPr>
          <a:xfrm>
            <a:off x="13298517" y="6438900"/>
            <a:ext cx="4112669" cy="70707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잘못된 자세에 대한 경고 </a:t>
            </a:r>
            <a:r>
              <a:rPr lang="ko-KR" altLang="en-US" sz="2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메세지</a:t>
            </a:r>
            <a:endParaRPr lang="ko-KR" alt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래픽 11" descr="소리 중간 단색으로 채워진">
            <a:extLst>
              <a:ext uri="{FF2B5EF4-FFF2-40B4-BE49-F238E27FC236}">
                <a16:creationId xmlns:a16="http://schemas.microsoft.com/office/drawing/2014/main" id="{9344A628-AD09-2F08-B0FB-2B42576E9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38574" y="2189346"/>
            <a:ext cx="914400" cy="91440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2DF4794-E71A-FD31-24A6-9614B63AA02A}"/>
              </a:ext>
            </a:extLst>
          </p:cNvPr>
          <p:cNvSpPr/>
          <p:nvPr/>
        </p:nvSpPr>
        <p:spPr>
          <a:xfrm>
            <a:off x="13435933" y="2324656"/>
            <a:ext cx="4112669" cy="70707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Head down 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경고음 출력</a:t>
            </a:r>
          </a:p>
        </p:txBody>
      </p:sp>
    </p:spTree>
    <p:extLst>
      <p:ext uri="{BB962C8B-B14F-4D97-AF65-F5344CB8AC3E}">
        <p14:creationId xmlns:p14="http://schemas.microsoft.com/office/powerpoint/2010/main" val="239825210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2143" y="-1826966"/>
            <a:ext cx="36571429" cy="14050718"/>
            <a:chOff x="-9132143" y="-1826966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2143" y="-1826966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4.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프로그램 소개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24832376">
            <a:extLst>
              <a:ext uri="{FF2B5EF4-FFF2-40B4-BE49-F238E27FC236}">
                <a16:creationId xmlns:a16="http://schemas.microsoft.com/office/drawing/2014/main" id="{77045930-29E0-A515-AF6B-CDB3C3E98DC9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" b="28285"/>
          <a:stretch/>
        </p:blipFill>
        <p:spPr bwMode="auto">
          <a:xfrm>
            <a:off x="3393571" y="2138393"/>
            <a:ext cx="1152000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C7088-3A9D-7442-C65A-802E6D150ACC}"/>
              </a:ext>
            </a:extLst>
          </p:cNvPr>
          <p:cNvSpPr txBox="1"/>
          <p:nvPr/>
        </p:nvSpPr>
        <p:spPr>
          <a:xfrm>
            <a:off x="15380484" y="8186400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페이지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304889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2143" y="-1826966"/>
            <a:ext cx="36571429" cy="14050718"/>
            <a:chOff x="-9132143" y="-1826966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2143" y="-1826966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4.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프로그램 소개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24800704">
            <a:extLst>
              <a:ext uri="{FF2B5EF4-FFF2-40B4-BE49-F238E27FC236}">
                <a16:creationId xmlns:a16="http://schemas.microsoft.com/office/drawing/2014/main" id="{2C51C374-9264-1B5E-6F98-2F16F37CA812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" b="29730"/>
          <a:stretch/>
        </p:blipFill>
        <p:spPr bwMode="auto">
          <a:xfrm>
            <a:off x="3393571" y="2083500"/>
            <a:ext cx="1152000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547C73-C0E8-CCAB-69FB-B7DD71BEDF98}"/>
              </a:ext>
            </a:extLst>
          </p:cNvPr>
          <p:cNvSpPr txBox="1"/>
          <p:nvPr/>
        </p:nvSpPr>
        <p:spPr>
          <a:xfrm>
            <a:off x="15380484" y="8186400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페이지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927609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2143" y="-1826966"/>
            <a:ext cx="36571429" cy="14050718"/>
            <a:chOff x="-9132143" y="-1826966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2143" y="-1826966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4.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프로그램 소개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24803768">
            <a:extLst>
              <a:ext uri="{FF2B5EF4-FFF2-40B4-BE49-F238E27FC236}">
                <a16:creationId xmlns:a16="http://schemas.microsoft.com/office/drawing/2014/main" id="{04927148-682E-7882-A01F-4120EB6C19BF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15"/>
          <a:stretch/>
        </p:blipFill>
        <p:spPr bwMode="auto">
          <a:xfrm>
            <a:off x="3393571" y="2083500"/>
            <a:ext cx="1152000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15380484" y="8186400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페이지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252621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2143" y="-1826966"/>
            <a:ext cx="36571429" cy="14050718"/>
            <a:chOff x="-9132143" y="-1826966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32143" y="-1826966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4.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프로그램 소개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 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졸업작품시연영상최종">
            <a:hlinkClick r:id="" action="ppaction://media"/>
            <a:extLst>
              <a:ext uri="{FF2B5EF4-FFF2-40B4-BE49-F238E27FC236}">
                <a16:creationId xmlns:a16="http://schemas.microsoft.com/office/drawing/2014/main" id="{ADCB207B-523B-401E-BDE6-41BC0CED6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07" t="7800" r="1135" b="-897"/>
          <a:stretch/>
        </p:blipFill>
        <p:spPr>
          <a:xfrm>
            <a:off x="3476671" y="2194511"/>
            <a:ext cx="11353800" cy="60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1072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9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7CBEC221-F832-4F7C-9E24-6FED6DAA2754}"/>
              </a:ext>
            </a:extLst>
          </p:cNvPr>
          <p:cNvGrpSpPr/>
          <p:nvPr/>
        </p:nvGrpSpPr>
        <p:grpSpPr>
          <a:xfrm>
            <a:off x="0" y="876300"/>
            <a:ext cx="18285714" cy="11610619"/>
            <a:chOff x="0" y="1031606"/>
            <a:chExt cx="18285714" cy="11610619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D423B049-9093-4D3D-B06A-B8D07D10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4FA2E91C-632D-4104-9958-8139911D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2E543B-16C8-4520-B7FA-58F7D21DDC20}"/>
              </a:ext>
            </a:extLst>
          </p:cNvPr>
          <p:cNvGrpSpPr/>
          <p:nvPr/>
        </p:nvGrpSpPr>
        <p:grpSpPr>
          <a:xfrm>
            <a:off x="6821742" y="8400571"/>
            <a:ext cx="4642227" cy="553561"/>
            <a:chOff x="6821742" y="8400571"/>
            <a:chExt cx="4642227" cy="553561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5BA4FA95-A823-4F17-B833-5C0074DFCE6C}"/>
                </a:ext>
              </a:extLst>
            </p:cNvPr>
            <p:cNvGrpSpPr/>
            <p:nvPr/>
          </p:nvGrpSpPr>
          <p:grpSpPr>
            <a:xfrm>
              <a:off x="7590475" y="8400571"/>
              <a:ext cx="3104762" cy="553561"/>
              <a:chOff x="7590476" y="9149169"/>
              <a:chExt cx="3104762" cy="553561"/>
            </a:xfrm>
          </p:grpSpPr>
          <p:pic>
            <p:nvPicPr>
              <p:cNvPr id="22" name="Object 12">
                <a:extLst>
                  <a:ext uri="{FF2B5EF4-FFF2-40B4-BE49-F238E27FC236}">
                    <a16:creationId xmlns:a16="http://schemas.microsoft.com/office/drawing/2014/main" id="{2658503F-05DD-485A-857C-4F25175BE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0476" y="9149169"/>
                <a:ext cx="3104762" cy="553561"/>
              </a:xfrm>
              <a:prstGeom prst="rect">
                <a:avLst/>
              </a:prstGeom>
            </p:spPr>
          </p:pic>
        </p:grp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75866427-8BBF-4664-8AEF-9218C1B830FE}"/>
                </a:ext>
              </a:extLst>
            </p:cNvPr>
            <p:cNvSpPr txBox="1"/>
            <p:nvPr/>
          </p:nvSpPr>
          <p:spPr>
            <a:xfrm>
              <a:off x="6821742" y="8508074"/>
              <a:ext cx="464222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바른 자세 생활 바름</a:t>
              </a:r>
              <a:endPara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</p:grpSp>
      <p:sp>
        <p:nvSpPr>
          <p:cNvPr id="13" name="Object 19">
            <a:extLst>
              <a:ext uri="{FF2B5EF4-FFF2-40B4-BE49-F238E27FC236}">
                <a16:creationId xmlns:a16="http://schemas.microsoft.com/office/drawing/2014/main" id="{E6CEEFAD-88A4-4E54-9E65-EA3CC5E0B3A3}"/>
              </a:ext>
            </a:extLst>
          </p:cNvPr>
          <p:cNvSpPr txBox="1"/>
          <p:nvPr/>
        </p:nvSpPr>
        <p:spPr>
          <a:xfrm>
            <a:off x="4649898" y="3314700"/>
            <a:ext cx="898592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</a:t>
            </a:r>
            <a:r>
              <a:rPr kumimoji="0" lang="en-US" altLang="ko-KR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. </a:t>
            </a:r>
            <a:r>
              <a:rPr kumimoji="0" lang="ko-KR" altLang="en-US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232694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7200" y="1356218"/>
            <a:ext cx="19050000" cy="8740281"/>
            <a:chOff x="-457200" y="1356219"/>
            <a:chExt cx="19050000" cy="7661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23721" t="22655" r="24190" b="22816"/>
            <a:stretch/>
          </p:blipFill>
          <p:spPr>
            <a:xfrm>
              <a:off x="-457200" y="1356219"/>
              <a:ext cx="19050000" cy="766179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환경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0BDF4C8-DB9A-447D-813D-59595B379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668040"/>
              </p:ext>
            </p:extLst>
          </p:nvPr>
        </p:nvGraphicFramePr>
        <p:xfrm>
          <a:off x="5497012" y="2024742"/>
          <a:ext cx="7293975" cy="7573717"/>
        </p:xfrm>
        <a:graphic>
          <a:graphicData uri="http://schemas.openxmlformats.org/drawingml/2006/table">
            <a:tbl>
              <a:tblPr/>
              <a:tblGrid>
                <a:gridCol w="2431325">
                  <a:extLst>
                    <a:ext uri="{9D8B030D-6E8A-4147-A177-3AD203B41FA5}">
                      <a16:colId xmlns:a16="http://schemas.microsoft.com/office/drawing/2014/main" val="3951007511"/>
                    </a:ext>
                  </a:extLst>
                </a:gridCol>
                <a:gridCol w="2431325">
                  <a:extLst>
                    <a:ext uri="{9D8B030D-6E8A-4147-A177-3AD203B41FA5}">
                      <a16:colId xmlns:a16="http://schemas.microsoft.com/office/drawing/2014/main" val="2997548955"/>
                    </a:ext>
                  </a:extLst>
                </a:gridCol>
                <a:gridCol w="2431325">
                  <a:extLst>
                    <a:ext uri="{9D8B030D-6E8A-4147-A177-3AD203B41FA5}">
                      <a16:colId xmlns:a16="http://schemas.microsoft.com/office/drawing/2014/main" val="516256240"/>
                    </a:ext>
                  </a:extLst>
                </a:gridCol>
              </a:tblGrid>
              <a:tr h="5824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구분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항목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적용내역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07546"/>
                  </a:ext>
                </a:extLst>
              </a:tr>
              <a:tr h="5824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OS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Window 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운영체제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25166"/>
                  </a:ext>
                </a:extLst>
              </a:tr>
              <a:tr h="58242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개발도구 </a:t>
                      </a: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IDE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3595" marR="113595" marT="56797" marB="5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VSCode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Python Editor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281607"/>
                  </a:ext>
                </a:extLst>
              </a:tr>
              <a:tr h="582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MySQL workbench 8.0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DB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작업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38597"/>
                  </a:ext>
                </a:extLst>
              </a:tr>
              <a:tr h="5831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1701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Jupyter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 Notebook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인공지능 개발 환경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219794"/>
                  </a:ext>
                </a:extLst>
              </a:tr>
              <a:tr h="58242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개발 언어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3595" marR="113595" marT="56797" marB="5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Python 3.9.7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웹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영상 처리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인공지능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626720"/>
                  </a:ext>
                </a:extLst>
              </a:tr>
              <a:tr h="582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MySQL 8.0.33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데이터베이스 프레임워크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82187"/>
                  </a:ext>
                </a:extLst>
              </a:tr>
              <a:tr h="58242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라이브러리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및 프레임워크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3595" marR="113595" marT="56797" marB="5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Flask 2.2.3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웹 프레임워크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04345"/>
                  </a:ext>
                </a:extLst>
              </a:tr>
              <a:tr h="582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MediaPipe 0.9.2.1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영상 처리를 위한 라이브러리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862838"/>
                  </a:ext>
                </a:extLst>
              </a:tr>
              <a:tr h="582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TensorFlow 2.12.0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인공지능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113713"/>
                  </a:ext>
                </a:extLst>
              </a:tr>
              <a:tr h="582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Keras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 2.12.0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인공지능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170732"/>
                  </a:ext>
                </a:extLst>
              </a:tr>
              <a:tr h="5831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Ploty 5.14.1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데이터 시각화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096538"/>
                  </a:ext>
                </a:extLst>
              </a:tr>
              <a:tr h="5831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프로젝트 관리 환경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Github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형상 관리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792" marR="75792" marT="37896" marB="378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142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51182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268984"/>
            <a:ext cx="19202400" cy="7808624"/>
            <a:chOff x="-381000" y="1268984"/>
            <a:chExt cx="19202400" cy="7808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8" t="22034" r="23565" b="22391"/>
            <a:stretch/>
          </p:blipFill>
          <p:spPr>
            <a:xfrm>
              <a:off x="-381000" y="1268984"/>
              <a:ext cx="19202400" cy="78086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C6BA54D-7CBB-44C4-BE9F-C5503760B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602" y="1889635"/>
            <a:ext cx="9271905" cy="612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E80B412D-2065-47AB-BD78-D662ADF847D5}"/>
              </a:ext>
            </a:extLst>
          </p:cNvPr>
          <p:cNvGrpSpPr/>
          <p:nvPr/>
        </p:nvGrpSpPr>
        <p:grpSpPr>
          <a:xfrm>
            <a:off x="1097219" y="5154928"/>
            <a:ext cx="3269920" cy="1139188"/>
            <a:chOff x="-936866" y="7200865"/>
            <a:chExt cx="5979568" cy="1951494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17A4CE6-357D-4EAC-97AF-72BDE2FAAAD2}"/>
                </a:ext>
              </a:extLst>
            </p:cNvPr>
            <p:cNvSpPr/>
            <p:nvPr/>
          </p:nvSpPr>
          <p:spPr>
            <a:xfrm>
              <a:off x="-936866" y="7200865"/>
              <a:ext cx="5979568" cy="1951494"/>
            </a:xfrm>
            <a:prstGeom prst="roundRect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04BA6B-DB69-4EB5-AD45-9E39D7AA9702}"/>
                </a:ext>
              </a:extLst>
            </p:cNvPr>
            <p:cNvSpPr txBox="1"/>
            <p:nvPr/>
          </p:nvSpPr>
          <p:spPr>
            <a:xfrm>
              <a:off x="-541064" y="7665525"/>
              <a:ext cx="5026391" cy="873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4)  index.html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269AFA7-D0CE-4B97-A7F9-4260397E1E0A}"/>
              </a:ext>
            </a:extLst>
          </p:cNvPr>
          <p:cNvGrpSpPr/>
          <p:nvPr/>
        </p:nvGrpSpPr>
        <p:grpSpPr>
          <a:xfrm>
            <a:off x="2158915" y="6839055"/>
            <a:ext cx="3269920" cy="1139188"/>
            <a:chOff x="1645835" y="3064876"/>
            <a:chExt cx="5979568" cy="1951494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91A4F674-6B3B-4B04-8A3C-6DD43686D7BD}"/>
                </a:ext>
              </a:extLst>
            </p:cNvPr>
            <p:cNvSpPr/>
            <p:nvPr/>
          </p:nvSpPr>
          <p:spPr>
            <a:xfrm>
              <a:off x="1645835" y="3064876"/>
              <a:ext cx="5979568" cy="1951494"/>
            </a:xfrm>
            <a:prstGeom prst="roundRect">
              <a:avLst/>
            </a:prstGeom>
            <a:ln w="762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31FAD5-A4A3-4DBE-B8BF-90B3B2F4710D}"/>
                </a:ext>
              </a:extLst>
            </p:cNvPr>
            <p:cNvSpPr txBox="1"/>
            <p:nvPr/>
          </p:nvSpPr>
          <p:spPr>
            <a:xfrm>
              <a:off x="2037113" y="3459462"/>
              <a:ext cx="5026391" cy="873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5)  posedb.html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F72AFF2-80F9-4702-9411-50832C422222}"/>
              </a:ext>
            </a:extLst>
          </p:cNvPr>
          <p:cNvGrpSpPr/>
          <p:nvPr/>
        </p:nvGrpSpPr>
        <p:grpSpPr>
          <a:xfrm>
            <a:off x="12592518" y="2626647"/>
            <a:ext cx="3269920" cy="1139188"/>
            <a:chOff x="1645835" y="3064876"/>
            <a:chExt cx="5979568" cy="1951494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44C51CC6-02F9-44B7-A589-E8BCAB48C3BD}"/>
                </a:ext>
              </a:extLst>
            </p:cNvPr>
            <p:cNvSpPr/>
            <p:nvPr/>
          </p:nvSpPr>
          <p:spPr>
            <a:xfrm>
              <a:off x="1645835" y="3064876"/>
              <a:ext cx="5979568" cy="1951494"/>
            </a:xfrm>
            <a:prstGeom prst="roundRect">
              <a:avLst/>
            </a:prstGeom>
            <a:ln w="762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FF0638-7018-4C07-97AF-CD35E49F2554}"/>
                </a:ext>
              </a:extLst>
            </p:cNvPr>
            <p:cNvSpPr txBox="1"/>
            <p:nvPr/>
          </p:nvSpPr>
          <p:spPr>
            <a:xfrm>
              <a:off x="2037113" y="3459462"/>
              <a:ext cx="5026391" cy="873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3)  main.py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1D46321-024F-461A-B725-FAB2BFB0011A}"/>
              </a:ext>
            </a:extLst>
          </p:cNvPr>
          <p:cNvGrpSpPr/>
          <p:nvPr/>
        </p:nvGrpSpPr>
        <p:grpSpPr>
          <a:xfrm>
            <a:off x="12514748" y="6748315"/>
            <a:ext cx="3269920" cy="1139188"/>
            <a:chOff x="1645835" y="3064876"/>
            <a:chExt cx="5979568" cy="1951494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16EE2C5E-34BA-492F-9D9A-E44EE79E612F}"/>
                </a:ext>
              </a:extLst>
            </p:cNvPr>
            <p:cNvSpPr/>
            <p:nvPr/>
          </p:nvSpPr>
          <p:spPr>
            <a:xfrm>
              <a:off x="1645835" y="3064876"/>
              <a:ext cx="5979568" cy="1951494"/>
            </a:xfrm>
            <a:prstGeom prst="round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CF565C-F71F-4D9A-A3DE-8F651EF3B328}"/>
                </a:ext>
              </a:extLst>
            </p:cNvPr>
            <p:cNvSpPr txBox="1"/>
            <p:nvPr/>
          </p:nvSpPr>
          <p:spPr>
            <a:xfrm>
              <a:off x="2037113" y="3459462"/>
              <a:ext cx="5026391" cy="873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2)  Database</a:t>
              </a: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75895AD-4AB9-4709-95B5-4311F798232C}"/>
              </a:ext>
            </a:extLst>
          </p:cNvPr>
          <p:cNvSpPr/>
          <p:nvPr/>
        </p:nvSpPr>
        <p:spPr>
          <a:xfrm>
            <a:off x="7203599" y="7194442"/>
            <a:ext cx="4162232" cy="428414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800" spc="-122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pc="-122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60" name="직선 연결선 959">
            <a:extLst>
              <a:ext uri="{FF2B5EF4-FFF2-40B4-BE49-F238E27FC236}">
                <a16:creationId xmlns:a16="http://schemas.microsoft.com/office/drawing/2014/main" id="{D2EEDD19-C2E4-4157-8426-A59F6551847D}"/>
              </a:ext>
            </a:extLst>
          </p:cNvPr>
          <p:cNvCxnSpPr>
            <a:cxnSpLocks/>
            <a:stCxn id="67" idx="3"/>
            <a:endCxn id="76" idx="1"/>
          </p:cNvCxnSpPr>
          <p:nvPr/>
        </p:nvCxnSpPr>
        <p:spPr>
          <a:xfrm>
            <a:off x="5428835" y="7408649"/>
            <a:ext cx="1774764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EC695CF6-19D1-42A1-B128-3EF856C4E7C5}"/>
              </a:ext>
            </a:extLst>
          </p:cNvPr>
          <p:cNvSpPr/>
          <p:nvPr/>
        </p:nvSpPr>
        <p:spPr>
          <a:xfrm>
            <a:off x="12255248" y="4702855"/>
            <a:ext cx="1703885" cy="734852"/>
          </a:xfrm>
          <a:prstGeom prst="round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800" spc="-122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pc="-122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62" name="직선 연결선 961">
            <a:extLst>
              <a:ext uri="{FF2B5EF4-FFF2-40B4-BE49-F238E27FC236}">
                <a16:creationId xmlns:a16="http://schemas.microsoft.com/office/drawing/2014/main" id="{9521A657-82D7-4BF4-A686-AD5C8BBCA1C2}"/>
              </a:ext>
            </a:extLst>
          </p:cNvPr>
          <p:cNvCxnSpPr/>
          <p:nvPr/>
        </p:nvCxnSpPr>
        <p:spPr>
          <a:xfrm>
            <a:off x="13529402" y="5437707"/>
            <a:ext cx="0" cy="131060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6A7EDDAA-6B8B-46EB-9C10-E0118AD1166D}"/>
              </a:ext>
            </a:extLst>
          </p:cNvPr>
          <p:cNvSpPr/>
          <p:nvPr/>
        </p:nvSpPr>
        <p:spPr>
          <a:xfrm>
            <a:off x="7013246" y="2729796"/>
            <a:ext cx="4706313" cy="3301498"/>
          </a:xfrm>
          <a:prstGeom prst="round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800" spc="-122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pc="-122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64" name="직선 연결선 963">
            <a:extLst>
              <a:ext uri="{FF2B5EF4-FFF2-40B4-BE49-F238E27FC236}">
                <a16:creationId xmlns:a16="http://schemas.microsoft.com/office/drawing/2014/main" id="{86CD524A-1BC8-420D-A193-261029BE2241}"/>
              </a:ext>
            </a:extLst>
          </p:cNvPr>
          <p:cNvCxnSpPr>
            <a:stCxn id="70" idx="1"/>
          </p:cNvCxnSpPr>
          <p:nvPr/>
        </p:nvCxnSpPr>
        <p:spPr>
          <a:xfrm flipH="1">
            <a:off x="11719559" y="3196241"/>
            <a:ext cx="872959" cy="0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DC1A85C-D3DC-4628-92D2-221877776551}"/>
              </a:ext>
            </a:extLst>
          </p:cNvPr>
          <p:cNvSpPr/>
          <p:nvPr/>
        </p:nvSpPr>
        <p:spPr>
          <a:xfrm>
            <a:off x="7269643" y="6403559"/>
            <a:ext cx="1992559" cy="428414"/>
          </a:xfrm>
          <a:prstGeom prst="round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800" spc="-122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pc="-122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68" name="연결선: 꺾임 967">
            <a:extLst>
              <a:ext uri="{FF2B5EF4-FFF2-40B4-BE49-F238E27FC236}">
                <a16:creationId xmlns:a16="http://schemas.microsoft.com/office/drawing/2014/main" id="{129E6A42-13C0-4807-9C79-72E8CB636E6C}"/>
              </a:ext>
            </a:extLst>
          </p:cNvPr>
          <p:cNvCxnSpPr>
            <a:stCxn id="58" idx="3"/>
            <a:endCxn id="91" idx="1"/>
          </p:cNvCxnSpPr>
          <p:nvPr/>
        </p:nvCxnSpPr>
        <p:spPr>
          <a:xfrm>
            <a:off x="4367139" y="5724521"/>
            <a:ext cx="2902504" cy="893245"/>
          </a:xfrm>
          <a:prstGeom prst="bentConnector3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21D99C5-7B00-4C38-9CF4-36F73B0CC26D}"/>
              </a:ext>
            </a:extLst>
          </p:cNvPr>
          <p:cNvSpPr/>
          <p:nvPr/>
        </p:nvSpPr>
        <p:spPr>
          <a:xfrm>
            <a:off x="7501868" y="4030122"/>
            <a:ext cx="1528108" cy="700845"/>
          </a:xfrm>
          <a:prstGeom prst="roundRect">
            <a:avLst/>
          </a:prstGeom>
          <a:noFill/>
          <a:ln w="76200">
            <a:solidFill>
              <a:srgbClr val="B647F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800" spc="-122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pc="-122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3084B34-0599-417D-AFC2-E8ED3D194F73}"/>
              </a:ext>
            </a:extLst>
          </p:cNvPr>
          <p:cNvGrpSpPr/>
          <p:nvPr/>
        </p:nvGrpSpPr>
        <p:grpSpPr>
          <a:xfrm>
            <a:off x="2669615" y="2757905"/>
            <a:ext cx="3269920" cy="1139188"/>
            <a:chOff x="-936866" y="7200865"/>
            <a:chExt cx="5979568" cy="1951494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05713A1-FBA7-486E-8851-928E2891E920}"/>
                </a:ext>
              </a:extLst>
            </p:cNvPr>
            <p:cNvSpPr/>
            <p:nvPr/>
          </p:nvSpPr>
          <p:spPr>
            <a:xfrm>
              <a:off x="-936866" y="7200865"/>
              <a:ext cx="5979568" cy="1951494"/>
            </a:xfrm>
            <a:prstGeom prst="roundRect">
              <a:avLst/>
            </a:prstGeom>
            <a:ln w="76200">
              <a:solidFill>
                <a:srgbClr val="B647FB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9D6272-AC71-4246-BF9D-1A374228A5E7}"/>
                </a:ext>
              </a:extLst>
            </p:cNvPr>
            <p:cNvSpPr txBox="1"/>
            <p:nvPr/>
          </p:nvSpPr>
          <p:spPr>
            <a:xfrm>
              <a:off x="-541064" y="7665525"/>
              <a:ext cx="5026391" cy="8730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1) Model</a:t>
              </a:r>
            </a:p>
          </p:txBody>
        </p:sp>
      </p:grp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4521D48-D9BA-4EF0-B41F-CB73D5E95BF8}"/>
              </a:ext>
            </a:extLst>
          </p:cNvPr>
          <p:cNvCxnSpPr>
            <a:stCxn id="48" idx="3"/>
            <a:endCxn id="38" idx="1"/>
          </p:cNvCxnSpPr>
          <p:nvPr/>
        </p:nvCxnSpPr>
        <p:spPr>
          <a:xfrm>
            <a:off x="5939535" y="3327499"/>
            <a:ext cx="1562333" cy="1053046"/>
          </a:xfrm>
          <a:prstGeom prst="bentConnector3">
            <a:avLst/>
          </a:prstGeom>
          <a:ln w="76200">
            <a:solidFill>
              <a:srgbClr val="B64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5655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2" grpId="0" animBg="1"/>
      <p:bldP spid="86" grpId="0" animBg="1"/>
      <p:bldP spid="91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6300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8292" y="9185112"/>
            <a:ext cx="3104762" cy="553561"/>
            <a:chOff x="7590476" y="914916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68463" y="6152971"/>
            <a:ext cx="477986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Light" pitchFamily="34" charset="0"/>
              </a:rPr>
              <a:t>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24835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Light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4248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향후 계획 및 기대효과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00742" y="4053028"/>
            <a:ext cx="477986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Light" pitchFamily="34" charset="0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24835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Light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4248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및 구성도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195" y="4053028"/>
            <a:ext cx="541484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Light" pitchFamily="34" charset="0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24835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Light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4248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49898" y="1886429"/>
            <a:ext cx="898592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목 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9195" y="6173995"/>
            <a:ext cx="541484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Light" pitchFamily="34" charset="0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Bold" pitchFamily="34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24835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Bold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Bold" pitchFamily="34" charset="0"/>
              </a:rPr>
              <a:t>개발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Bold" pitchFamily="34" charset="0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Bold" pitchFamily="34" charset="0"/>
              </a:rPr>
              <a:t>배경 및 목적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52926" y="6173995"/>
            <a:ext cx="477986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Light" pitchFamily="34" charset="0"/>
              </a:rPr>
              <a:t>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24835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Light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4248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소개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714101" y="4053028"/>
            <a:ext cx="4779862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Light" pitchFamily="34" charset="0"/>
              </a:rPr>
              <a:t>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24835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Light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Bold" pitchFamily="34" charset="0"/>
              </a:rPr>
              <a:t>개발 내용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24835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Bold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24835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Noto Sans CJK KR Bold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7CBEC221-F832-4F7C-9E24-6FED6DAA2754}"/>
              </a:ext>
            </a:extLst>
          </p:cNvPr>
          <p:cNvGrpSpPr/>
          <p:nvPr/>
        </p:nvGrpSpPr>
        <p:grpSpPr>
          <a:xfrm>
            <a:off x="0" y="876300"/>
            <a:ext cx="18285714" cy="11610619"/>
            <a:chOff x="0" y="1031606"/>
            <a:chExt cx="18285714" cy="11610619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D423B049-9093-4D3D-B06A-B8D07D10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4FA2E91C-632D-4104-9958-8139911D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2E543B-16C8-4520-B7FA-58F7D21DDC20}"/>
              </a:ext>
            </a:extLst>
          </p:cNvPr>
          <p:cNvGrpSpPr/>
          <p:nvPr/>
        </p:nvGrpSpPr>
        <p:grpSpPr>
          <a:xfrm>
            <a:off x="6821742" y="8400571"/>
            <a:ext cx="4642227" cy="553561"/>
            <a:chOff x="6821742" y="8400571"/>
            <a:chExt cx="4642227" cy="553561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5BA4FA95-A823-4F17-B833-5C0074DFCE6C}"/>
                </a:ext>
              </a:extLst>
            </p:cNvPr>
            <p:cNvGrpSpPr/>
            <p:nvPr/>
          </p:nvGrpSpPr>
          <p:grpSpPr>
            <a:xfrm>
              <a:off x="7590475" y="8400571"/>
              <a:ext cx="3104762" cy="553561"/>
              <a:chOff x="7590476" y="9149169"/>
              <a:chExt cx="3104762" cy="553561"/>
            </a:xfrm>
          </p:grpSpPr>
          <p:pic>
            <p:nvPicPr>
              <p:cNvPr id="22" name="Object 12">
                <a:extLst>
                  <a:ext uri="{FF2B5EF4-FFF2-40B4-BE49-F238E27FC236}">
                    <a16:creationId xmlns:a16="http://schemas.microsoft.com/office/drawing/2014/main" id="{2658503F-05DD-485A-857C-4F25175BE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0476" y="9149169"/>
                <a:ext cx="3104762" cy="553561"/>
              </a:xfrm>
              <a:prstGeom prst="rect">
                <a:avLst/>
              </a:prstGeom>
            </p:spPr>
          </p:pic>
        </p:grp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75866427-8BBF-4664-8AEF-9218C1B830FE}"/>
                </a:ext>
              </a:extLst>
            </p:cNvPr>
            <p:cNvSpPr txBox="1"/>
            <p:nvPr/>
          </p:nvSpPr>
          <p:spPr>
            <a:xfrm>
              <a:off x="6821742" y="8508074"/>
              <a:ext cx="464222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바른 자세 생활 바름</a:t>
              </a:r>
              <a:endPara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</p:grpSp>
      <p:sp>
        <p:nvSpPr>
          <p:cNvPr id="13" name="Object 19">
            <a:extLst>
              <a:ext uri="{FF2B5EF4-FFF2-40B4-BE49-F238E27FC236}">
                <a16:creationId xmlns:a16="http://schemas.microsoft.com/office/drawing/2014/main" id="{E6CEEFAD-88A4-4E54-9E65-EA3CC5E0B3A3}"/>
              </a:ext>
            </a:extLst>
          </p:cNvPr>
          <p:cNvSpPr txBox="1"/>
          <p:nvPr/>
        </p:nvSpPr>
        <p:spPr>
          <a:xfrm>
            <a:off x="4649898" y="3314700"/>
            <a:ext cx="898592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</a:t>
            </a:r>
            <a:r>
              <a:rPr kumimoji="0" lang="en-US" altLang="ko-KR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. </a:t>
            </a:r>
            <a:r>
              <a:rPr kumimoji="0" lang="ko-KR" altLang="en-US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kumimoji="0" lang="en-US" altLang="ko-KR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-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823646"/>
      </p:ext>
    </p:extLst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- Model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609601" y="1268984"/>
            <a:ext cx="20040601" cy="7880185"/>
            <a:chOff x="-609601" y="1268984"/>
            <a:chExt cx="20040601" cy="7880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582" t="22034" r="21619" b="21882"/>
            <a:stretch/>
          </p:blipFill>
          <p:spPr>
            <a:xfrm>
              <a:off x="-609601" y="1268984"/>
              <a:ext cx="20040601" cy="788018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D408B2-8820-4723-A9A5-09090B65E8AE}"/>
              </a:ext>
            </a:extLst>
          </p:cNvPr>
          <p:cNvGrpSpPr/>
          <p:nvPr/>
        </p:nvGrpSpPr>
        <p:grpSpPr>
          <a:xfrm>
            <a:off x="3099622" y="2611358"/>
            <a:ext cx="12054453" cy="5093846"/>
            <a:chOff x="3099622" y="2611358"/>
            <a:chExt cx="12054453" cy="5093846"/>
          </a:xfrm>
        </p:grpSpPr>
        <p:pic>
          <p:nvPicPr>
            <p:cNvPr id="40" name="그림 39" descr="실내, 사람, 천장, 주방이(가) 표시된 사진&#10;&#10;자동 생성된 설명">
              <a:extLst>
                <a:ext uri="{FF2B5EF4-FFF2-40B4-BE49-F238E27FC236}">
                  <a16:creationId xmlns:a16="http://schemas.microsoft.com/office/drawing/2014/main" id="{F686CEB5-117A-4D12-85F0-7206176D1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5" t="2024" r="19543" b="2024"/>
            <a:stretch/>
          </p:blipFill>
          <p:spPr>
            <a:xfrm>
              <a:off x="5571300" y="4593028"/>
              <a:ext cx="2234152" cy="2234152"/>
            </a:xfrm>
            <a:prstGeom prst="rect">
              <a:avLst/>
            </a:prstGeom>
          </p:spPr>
        </p:pic>
        <p:pic>
          <p:nvPicPr>
            <p:cNvPr id="41" name="그림 40" descr="실내, 사람, 여성, 천장이(가) 표시된 사진&#10;&#10;자동 생성된 설명">
              <a:extLst>
                <a:ext uri="{FF2B5EF4-FFF2-40B4-BE49-F238E27FC236}">
                  <a16:creationId xmlns:a16="http://schemas.microsoft.com/office/drawing/2014/main" id="{D98EC27A-3000-4E62-B4F1-82FA70E19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27" t="66" r="25323" b="-66"/>
            <a:stretch/>
          </p:blipFill>
          <p:spPr>
            <a:xfrm>
              <a:off x="7983647" y="4591580"/>
              <a:ext cx="2235600" cy="2235600"/>
            </a:xfrm>
            <a:prstGeom prst="rect">
              <a:avLst/>
            </a:prstGeom>
          </p:spPr>
        </p:pic>
        <p:pic>
          <p:nvPicPr>
            <p:cNvPr id="42" name="그림 41" descr="사람, 실내, 벽, 천장이(가) 표시된 사진&#10;&#10;자동 생성된 설명">
              <a:extLst>
                <a:ext uri="{FF2B5EF4-FFF2-40B4-BE49-F238E27FC236}">
                  <a16:creationId xmlns:a16="http://schemas.microsoft.com/office/drawing/2014/main" id="{D0DF16E6-9943-44F1-868B-6425CADC3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6" t="251" r="25525" b="-251"/>
            <a:stretch/>
          </p:blipFill>
          <p:spPr>
            <a:xfrm>
              <a:off x="12918475" y="4591580"/>
              <a:ext cx="2235600" cy="2235600"/>
            </a:xfrm>
            <a:prstGeom prst="rect">
              <a:avLst/>
            </a:prstGeom>
          </p:spPr>
        </p:pic>
        <p:pic>
          <p:nvPicPr>
            <p:cNvPr id="43" name="그림 42" descr="사람, 실내, 여성이(가) 표시된 사진&#10;&#10;자동 생성된 설명">
              <a:extLst>
                <a:ext uri="{FF2B5EF4-FFF2-40B4-BE49-F238E27FC236}">
                  <a16:creationId xmlns:a16="http://schemas.microsoft.com/office/drawing/2014/main" id="{3A9B960A-02DE-488C-BBD7-A0C694405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4" r="25856"/>
            <a:stretch/>
          </p:blipFill>
          <p:spPr>
            <a:xfrm>
              <a:off x="3099622" y="4587455"/>
              <a:ext cx="2235600" cy="2235600"/>
            </a:xfrm>
            <a:prstGeom prst="rect">
              <a:avLst/>
            </a:prstGeom>
          </p:spPr>
        </p:pic>
        <p:pic>
          <p:nvPicPr>
            <p:cNvPr id="44" name="그림 43" descr="실내, 사람, 천장이(가) 표시된 사진&#10;&#10;자동 생성된 설명">
              <a:extLst>
                <a:ext uri="{FF2B5EF4-FFF2-40B4-BE49-F238E27FC236}">
                  <a16:creationId xmlns:a16="http://schemas.microsoft.com/office/drawing/2014/main" id="{0DB82C80-A857-47FD-9505-8DEB73FB1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9" r="26351"/>
            <a:stretch/>
          </p:blipFill>
          <p:spPr>
            <a:xfrm>
              <a:off x="10425274" y="4591580"/>
              <a:ext cx="2235600" cy="22356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83913F4-9EAD-4C02-99D2-787ECD41F467}"/>
                </a:ext>
              </a:extLst>
            </p:cNvPr>
            <p:cNvSpPr txBox="1"/>
            <p:nvPr/>
          </p:nvSpPr>
          <p:spPr>
            <a:xfrm>
              <a:off x="5666233" y="7105162"/>
              <a:ext cx="18243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고개를 너무 숙인 채로</a:t>
              </a:r>
              <a:endParaRPr lang="en-US" altLang="ko-KR" sz="16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공부하는 자세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D2B0C4-0E15-4971-A130-27542F5E324F}"/>
                </a:ext>
              </a:extLst>
            </p:cNvPr>
            <p:cNvSpPr txBox="1"/>
            <p:nvPr/>
          </p:nvSpPr>
          <p:spPr>
            <a:xfrm>
              <a:off x="8515985" y="7084379"/>
              <a:ext cx="1071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올바른 자세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D8044E-A3ED-4D55-AB4F-D78772C7FCE1}"/>
                </a:ext>
              </a:extLst>
            </p:cNvPr>
            <p:cNvSpPr txBox="1"/>
            <p:nvPr/>
          </p:nvSpPr>
          <p:spPr>
            <a:xfrm>
              <a:off x="10701628" y="7120429"/>
              <a:ext cx="16828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고개가 좌</a:t>
              </a:r>
              <a:r>
                <a:rPr lang="en-US" altLang="ko-KR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우로 너무</a:t>
              </a:r>
              <a:endParaRPr lang="en-US" altLang="ko-KR" sz="16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치우쳐진 자세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F19C87-F614-44A6-BDFC-FD91AE712E0A}"/>
                </a:ext>
              </a:extLst>
            </p:cNvPr>
            <p:cNvSpPr txBox="1"/>
            <p:nvPr/>
          </p:nvSpPr>
          <p:spPr>
            <a:xfrm>
              <a:off x="13124102" y="7104336"/>
              <a:ext cx="18243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목이 너무 앞으로 나온</a:t>
              </a:r>
              <a:endParaRPr lang="en-US" altLang="ko-KR" sz="16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spc="-122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거북목</a:t>
              </a:r>
              <a:r>
                <a:rPr lang="ko-KR" altLang="en-US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자세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A06FD7-EFDC-4FB0-B3EE-7B6657D4E42B}"/>
                </a:ext>
              </a:extLst>
            </p:cNvPr>
            <p:cNvSpPr txBox="1"/>
            <p:nvPr/>
          </p:nvSpPr>
          <p:spPr>
            <a:xfrm>
              <a:off x="3718089" y="7084379"/>
              <a:ext cx="1107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턱을 괸 채로</a:t>
              </a:r>
              <a:endParaRPr lang="en-US" altLang="ko-KR" sz="16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있는</a:t>
              </a:r>
              <a:r>
                <a:rPr lang="en-US" altLang="ko-KR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자세</a:t>
              </a:r>
              <a:endParaRPr lang="en-US" altLang="ko-KR" sz="16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A26CBA6-FB2A-41BA-93D2-64785C08D6C7}"/>
                </a:ext>
              </a:extLst>
            </p:cNvPr>
            <p:cNvGrpSpPr/>
            <p:nvPr/>
          </p:nvGrpSpPr>
          <p:grpSpPr>
            <a:xfrm>
              <a:off x="3238960" y="2611358"/>
              <a:ext cx="11776827" cy="2225849"/>
              <a:chOff x="188259" y="992403"/>
              <a:chExt cx="11776827" cy="2225849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8ECDE1F-5F4E-4BA8-8101-317163B9BEF5}"/>
                  </a:ext>
                </a:extLst>
              </p:cNvPr>
              <p:cNvGrpSpPr/>
              <p:nvPr/>
            </p:nvGrpSpPr>
            <p:grpSpPr>
              <a:xfrm>
                <a:off x="188259" y="992403"/>
                <a:ext cx="9334358" cy="2225849"/>
                <a:chOff x="1065461" y="2434704"/>
                <a:chExt cx="9334358" cy="2225849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0CE6BAF2-D448-490F-831C-7A91DDC66BB8}"/>
                    </a:ext>
                  </a:extLst>
                </p:cNvPr>
                <p:cNvGrpSpPr/>
                <p:nvPr/>
              </p:nvGrpSpPr>
              <p:grpSpPr>
                <a:xfrm>
                  <a:off x="1065461" y="2610101"/>
                  <a:ext cx="2065745" cy="2050452"/>
                  <a:chOff x="2978033" y="1601956"/>
                  <a:chExt cx="2065745" cy="2050452"/>
                </a:xfrm>
              </p:grpSpPr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980C6C27-B270-4E76-AB56-2DF9DC3C79D8}"/>
                      </a:ext>
                    </a:extLst>
                  </p:cNvPr>
                  <p:cNvSpPr/>
                  <p:nvPr/>
                </p:nvSpPr>
                <p:spPr>
                  <a:xfrm>
                    <a:off x="2978033" y="1601956"/>
                    <a:ext cx="2065745" cy="205045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57150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9C4EF43C-84B6-49C9-8B00-9A2F19C4AFFF}"/>
                      </a:ext>
                    </a:extLst>
                  </p:cNvPr>
                  <p:cNvSpPr txBox="1"/>
                  <p:nvPr/>
                </p:nvSpPr>
                <p:spPr>
                  <a:xfrm>
                    <a:off x="3104874" y="2427408"/>
                    <a:ext cx="1812061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3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210 옴니고딕OTF 030" panose="02020503020101020101" pitchFamily="18" charset="-127"/>
                        <a:ea typeface="210 옴니고딕OTF 030" panose="02020503020101020101" pitchFamily="18" charset="-127"/>
                      </a:rPr>
                      <a:t>Chin</a:t>
                    </a:r>
                    <a:endParaRPr lang="ko-KR" altLang="en-US" sz="23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210 옴니고딕OTF 030" panose="02020503020101020101" pitchFamily="18" charset="-127"/>
                      <a:ea typeface="210 옴니고딕OTF 030" panose="02020503020101020101" pitchFamily="18" charset="-127"/>
                    </a:endParaRPr>
                  </a:p>
                </p:txBody>
              </p: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8E4F443-9246-4897-92E2-199914D46D4B}"/>
                    </a:ext>
                  </a:extLst>
                </p:cNvPr>
                <p:cNvGrpSpPr/>
                <p:nvPr/>
              </p:nvGrpSpPr>
              <p:grpSpPr>
                <a:xfrm>
                  <a:off x="5891605" y="2610100"/>
                  <a:ext cx="2065745" cy="2050452"/>
                  <a:chOff x="5714524" y="1614559"/>
                  <a:chExt cx="2065745" cy="2050452"/>
                </a:xfrm>
              </p:grpSpPr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EEC515B3-81E1-492B-904F-F6A93E701555}"/>
                      </a:ext>
                    </a:extLst>
                  </p:cNvPr>
                  <p:cNvSpPr/>
                  <p:nvPr/>
                </p:nvSpPr>
                <p:spPr>
                  <a:xfrm>
                    <a:off x="5714524" y="1614559"/>
                    <a:ext cx="2065745" cy="205045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57150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CA68456-DA2F-4B30-9629-CC40F01DBE9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814" y="2271538"/>
                    <a:ext cx="1428203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4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210 옴니고딕OTF 030" panose="02020503020101020101" pitchFamily="18" charset="-127"/>
                        <a:ea typeface="210 옴니고딕OTF 030" panose="02020503020101020101" pitchFamily="18" charset="-127"/>
                      </a:rPr>
                      <a:t>Right</a:t>
                    </a:r>
                  </a:p>
                  <a:p>
                    <a:pPr algn="ctr"/>
                    <a:r>
                      <a:rPr lang="en-US" altLang="ko-KR" sz="24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210 옴니고딕OTF 030" panose="02020503020101020101" pitchFamily="18" charset="-127"/>
                        <a:ea typeface="210 옴니고딕OTF 030" panose="02020503020101020101" pitchFamily="18" charset="-127"/>
                      </a:rPr>
                      <a:t>pose</a:t>
                    </a:r>
                    <a:endParaRPr lang="ko-KR" altLang="en-US" sz="24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210 옴니고딕OTF 030" panose="02020503020101020101" pitchFamily="18" charset="-127"/>
                      <a:ea typeface="210 옴니고딕OTF 030" panose="02020503020101020101" pitchFamily="18" charset="-127"/>
                    </a:endParaRP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FF7E8B5B-D972-42F1-BDED-A1493BC63091}"/>
                    </a:ext>
                  </a:extLst>
                </p:cNvPr>
                <p:cNvGrpSpPr/>
                <p:nvPr/>
              </p:nvGrpSpPr>
              <p:grpSpPr>
                <a:xfrm>
                  <a:off x="3449978" y="2586710"/>
                  <a:ext cx="2065745" cy="2050452"/>
                  <a:chOff x="2750092" y="4007027"/>
                  <a:chExt cx="2065745" cy="2050452"/>
                </a:xfrm>
              </p:grpSpPr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BCB23EED-87F7-4CFF-9AA3-66D7DE31C676}"/>
                      </a:ext>
                    </a:extLst>
                  </p:cNvPr>
                  <p:cNvSpPr/>
                  <p:nvPr/>
                </p:nvSpPr>
                <p:spPr>
                  <a:xfrm>
                    <a:off x="2750092" y="4007027"/>
                    <a:ext cx="2065745" cy="205045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57150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18A91A9-AD0E-4677-ABC8-230014A67455}"/>
                      </a:ext>
                    </a:extLst>
                  </p:cNvPr>
                  <p:cNvSpPr txBox="1"/>
                  <p:nvPr/>
                </p:nvSpPr>
                <p:spPr>
                  <a:xfrm>
                    <a:off x="3125974" y="4664896"/>
                    <a:ext cx="1428203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4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210 옴니고딕OTF 030" panose="02020503020101020101" pitchFamily="18" charset="-127"/>
                        <a:ea typeface="210 옴니고딕OTF 030" panose="02020503020101020101" pitchFamily="18" charset="-127"/>
                      </a:rPr>
                      <a:t>Head</a:t>
                    </a:r>
                  </a:p>
                  <a:p>
                    <a:pPr algn="ctr"/>
                    <a:r>
                      <a:rPr lang="en-US" altLang="ko-KR" sz="24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210 옴니고딕OTF 030" panose="02020503020101020101" pitchFamily="18" charset="-127"/>
                        <a:ea typeface="210 옴니고딕OTF 030" panose="02020503020101020101" pitchFamily="18" charset="-127"/>
                      </a:rPr>
                      <a:t>down</a:t>
                    </a:r>
                    <a:endParaRPr lang="ko-KR" altLang="en-US" sz="24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210 옴니고딕OTF 030" panose="02020503020101020101" pitchFamily="18" charset="-127"/>
                      <a:ea typeface="210 옴니고딕OTF 030" panose="02020503020101020101" pitchFamily="18" charset="-127"/>
                    </a:endParaRPr>
                  </a:p>
                </p:txBody>
              </p: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D141CEEB-62FF-4EFA-8BEF-79DBB69EA313}"/>
                    </a:ext>
                  </a:extLst>
                </p:cNvPr>
                <p:cNvGrpSpPr/>
                <p:nvPr/>
              </p:nvGrpSpPr>
              <p:grpSpPr>
                <a:xfrm>
                  <a:off x="8334074" y="2610100"/>
                  <a:ext cx="2065745" cy="2050452"/>
                  <a:chOff x="5544535" y="4038135"/>
                  <a:chExt cx="2065745" cy="2050452"/>
                </a:xfrm>
              </p:grpSpPr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6E66C96F-7473-431E-8198-844B2154E344}"/>
                      </a:ext>
                    </a:extLst>
                  </p:cNvPr>
                  <p:cNvSpPr/>
                  <p:nvPr/>
                </p:nvSpPr>
                <p:spPr>
                  <a:xfrm>
                    <a:off x="5544535" y="4038135"/>
                    <a:ext cx="2065745" cy="205045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57150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6076A05-27CC-4659-AFA9-BFE0E1821445}"/>
                      </a:ext>
                    </a:extLst>
                  </p:cNvPr>
                  <p:cNvSpPr txBox="1"/>
                  <p:nvPr/>
                </p:nvSpPr>
                <p:spPr>
                  <a:xfrm>
                    <a:off x="5857753" y="4879320"/>
                    <a:ext cx="142820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4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210 옴니고딕OTF 030" panose="02020503020101020101" pitchFamily="18" charset="-127"/>
                        <a:ea typeface="210 옴니고딕OTF 030" panose="02020503020101020101" pitchFamily="18" charset="-127"/>
                      </a:rPr>
                      <a:t>Tilted</a:t>
                    </a:r>
                    <a:endParaRPr lang="ko-KR" altLang="en-US" sz="24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210 옴니고딕OTF 030" panose="02020503020101020101" pitchFamily="18" charset="-127"/>
                      <a:ea typeface="210 옴니고딕OTF 030" panose="02020503020101020101" pitchFamily="18" charset="-127"/>
                    </a:endParaRPr>
                  </a:p>
                </p:txBody>
              </p:sp>
            </p:grp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B880E5F6-3A7D-4DFA-93DA-62673D453636}"/>
                    </a:ext>
                  </a:extLst>
                </p:cNvPr>
                <p:cNvSpPr/>
                <p:nvPr/>
              </p:nvSpPr>
              <p:spPr>
                <a:xfrm>
                  <a:off x="1780589" y="2444460"/>
                  <a:ext cx="648189" cy="46166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2925" spc="-244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01</a:t>
                  </a:r>
                  <a:endParaRPr lang="ko-KR" altLang="en-US" sz="2925" spc="-244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5CDB1DB-5799-4923-829C-5452F46CD833}"/>
                    </a:ext>
                  </a:extLst>
                </p:cNvPr>
                <p:cNvSpPr/>
                <p:nvPr/>
              </p:nvSpPr>
              <p:spPr>
                <a:xfrm>
                  <a:off x="4215868" y="2434704"/>
                  <a:ext cx="648189" cy="46166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2925" spc="-244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02</a:t>
                  </a:r>
                  <a:endParaRPr lang="ko-KR" altLang="en-US" sz="2925" spc="-244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EF2F8DFA-5ABE-47E7-976D-F797B73D8877}"/>
                    </a:ext>
                  </a:extLst>
                </p:cNvPr>
                <p:cNvSpPr/>
                <p:nvPr/>
              </p:nvSpPr>
              <p:spPr>
                <a:xfrm>
                  <a:off x="6611109" y="2458093"/>
                  <a:ext cx="648189" cy="46166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2925" spc="-244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03</a:t>
                  </a:r>
                  <a:endParaRPr lang="ko-KR" altLang="en-US" sz="2925" spc="-244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B40900EA-B02D-4B00-A4E9-22CCC611A973}"/>
                    </a:ext>
                  </a:extLst>
                </p:cNvPr>
                <p:cNvSpPr/>
                <p:nvPr/>
              </p:nvSpPr>
              <p:spPr>
                <a:xfrm>
                  <a:off x="9042851" y="2458093"/>
                  <a:ext cx="648189" cy="46166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2925" spc="-244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04</a:t>
                  </a:r>
                  <a:endParaRPr lang="ko-KR" altLang="en-US" sz="2925" spc="-244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A01B3C78-CE49-4B40-8B5F-A015616E018F}"/>
                  </a:ext>
                </a:extLst>
              </p:cNvPr>
              <p:cNvSpPr/>
              <p:nvPr/>
            </p:nvSpPr>
            <p:spPr>
              <a:xfrm>
                <a:off x="9899341" y="1162083"/>
                <a:ext cx="2065745" cy="205045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E43B81F-2EEE-4046-A49B-1BA6DDADFFED}"/>
                  </a:ext>
                </a:extLst>
              </p:cNvPr>
              <p:cNvSpPr txBox="1"/>
              <p:nvPr/>
            </p:nvSpPr>
            <p:spPr>
              <a:xfrm>
                <a:off x="10218111" y="1833729"/>
                <a:ext cx="14282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OTF 030" panose="02020503020101020101" pitchFamily="18" charset="-127"/>
                    <a:ea typeface="210 옴니고딕OTF 030" panose="02020503020101020101" pitchFamily="18" charset="-127"/>
                  </a:rPr>
                  <a:t>Turtle</a:t>
                </a:r>
              </a:p>
              <a:p>
                <a:pPr algn="ctr"/>
                <a:r>
                  <a:rPr lang="en-US" altLang="ko-KR" sz="2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210 옴니고딕OTF 030" panose="02020503020101020101" pitchFamily="18" charset="-127"/>
                    <a:ea typeface="210 옴니고딕OTF 030" panose="02020503020101020101" pitchFamily="18" charset="-127"/>
                  </a:rPr>
                  <a:t>neck</a:t>
                </a:r>
                <a:endParaRPr lang="ko-KR" altLang="en-US" sz="2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옴니고딕OTF 030" panose="02020503020101020101" pitchFamily="18" charset="-127"/>
                  <a:ea typeface="210 옴니고딕OTF 030" panose="02020503020101020101" pitchFamily="18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82B44EA-F980-4BB9-83FD-015216B16322}"/>
                  </a:ext>
                </a:extLst>
              </p:cNvPr>
              <p:cNvSpPr/>
              <p:nvPr/>
            </p:nvSpPr>
            <p:spPr>
              <a:xfrm>
                <a:off x="10603002" y="996156"/>
                <a:ext cx="648189" cy="46166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925" spc="-244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ko-KR" altLang="en-US" sz="2925" spc="-244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5839411"/>
      </p:ext>
    </p:extLst>
  </p:cSld>
  <p:clrMapOvr>
    <a:masterClrMapping/>
  </p:clrMapOvr>
  <p:transition spd="med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- Model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56219"/>
            <a:ext cx="19354800" cy="7661798"/>
            <a:chOff x="-381000" y="1356219"/>
            <a:chExt cx="19354800" cy="7661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9" t="22655" r="23148" b="22816"/>
            <a:stretch/>
          </p:blipFill>
          <p:spPr>
            <a:xfrm>
              <a:off x="-381000" y="1356219"/>
              <a:ext cx="19354800" cy="766179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166C13DB-6569-404A-BF64-9F6E6DF4DE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3"/>
          <a:stretch/>
        </p:blipFill>
        <p:spPr>
          <a:xfrm>
            <a:off x="7340129" y="2510336"/>
            <a:ext cx="10425355" cy="5376114"/>
          </a:xfrm>
          <a:prstGeom prst="rect">
            <a:avLst/>
          </a:prstGeom>
        </p:spPr>
      </p:pic>
      <p:pic>
        <p:nvPicPr>
          <p:cNvPr id="51" name="그림 50" descr="차트이(가) 표시된 사진&#10;&#10;자동 생성된 설명">
            <a:extLst>
              <a:ext uri="{FF2B5EF4-FFF2-40B4-BE49-F238E27FC236}">
                <a16:creationId xmlns:a16="http://schemas.microsoft.com/office/drawing/2014/main" id="{2F5EE84A-6E8B-427D-B258-B2360869D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4" y="3249601"/>
            <a:ext cx="6560797" cy="37877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A3F97A-329E-47FD-8ED9-7F295A92D24B}"/>
              </a:ext>
            </a:extLst>
          </p:cNvPr>
          <p:cNvSpPr txBox="1"/>
          <p:nvPr/>
        </p:nvSpPr>
        <p:spPr>
          <a:xfrm>
            <a:off x="542315" y="2003848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Dataset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생성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406721C-6C35-40C1-80C6-CA696712252E}"/>
              </a:ext>
            </a:extLst>
          </p:cNvPr>
          <p:cNvCxnSpPr>
            <a:cxnSpLocks/>
          </p:cNvCxnSpPr>
          <p:nvPr/>
        </p:nvCxnSpPr>
        <p:spPr>
          <a:xfrm flipV="1">
            <a:off x="6821743" y="2781300"/>
            <a:ext cx="645857" cy="7620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35C21BA-3E28-437B-AE11-7939305A3505}"/>
              </a:ext>
            </a:extLst>
          </p:cNvPr>
          <p:cNvCxnSpPr>
            <a:cxnSpLocks/>
          </p:cNvCxnSpPr>
          <p:nvPr/>
        </p:nvCxnSpPr>
        <p:spPr>
          <a:xfrm>
            <a:off x="6821743" y="6741381"/>
            <a:ext cx="645857" cy="103528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76D580-F47B-4724-8EC6-B84457B07E8A}"/>
              </a:ext>
            </a:extLst>
          </p:cNvPr>
          <p:cNvSpPr txBox="1"/>
          <p:nvPr/>
        </p:nvSpPr>
        <p:spPr>
          <a:xfrm>
            <a:off x="2514600" y="7272635"/>
            <a:ext cx="2509213" cy="46166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자세 </a:t>
            </a:r>
            <a:r>
              <a:rPr lang="en-US" altLang="ko-KR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700</a:t>
            </a:r>
            <a:r>
              <a:rPr lang="ko-KR" altLang="en-US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</a:t>
            </a:r>
            <a:endParaRPr lang="en-US" altLang="ko-KR" sz="2400" spc="-122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488531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- Model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57200" y="1268983"/>
            <a:ext cx="19278600" cy="7749033"/>
            <a:chOff x="-446484" y="1323876"/>
            <a:chExt cx="19278600" cy="7749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750" t="22425" r="23536" b="22424"/>
            <a:stretch/>
          </p:blipFill>
          <p:spPr>
            <a:xfrm>
              <a:off x="-446484" y="1323876"/>
              <a:ext cx="19278600" cy="774903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2" y="1685713"/>
              <a:ext cx="18285714" cy="7025359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AFDBD32-3690-4E6B-B6A2-DF580D5B89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3450515"/>
            <a:ext cx="2880000" cy="28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7BAB428-66D2-4239-A9CC-B0D39995FF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93" y="5579285"/>
            <a:ext cx="2880000" cy="28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94EE070-6CAF-4AD1-A241-27BAED05B9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72" y="5545815"/>
            <a:ext cx="2880000" cy="28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9B9390-DED7-40AF-B1C7-D0FE299B07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97" y="3364814"/>
            <a:ext cx="2880000" cy="288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65C2EA-7884-41D8-8D3E-F9EFF63A1A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4" y="5545815"/>
            <a:ext cx="2880000" cy="28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911BC37-82F5-419B-B22F-EEB6087947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913" y="3358575"/>
            <a:ext cx="2880000" cy="288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7713A2A-96AF-43A5-BBE4-2E177EE146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08" y="5622429"/>
            <a:ext cx="2880000" cy="28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C7B1EFC-EA98-4715-BF5A-C4A8C617BD4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339" y="3332923"/>
            <a:ext cx="2880000" cy="2880000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49532CA8-72DC-43A2-89B3-24C9250C0D7B}"/>
              </a:ext>
            </a:extLst>
          </p:cNvPr>
          <p:cNvGrpSpPr/>
          <p:nvPr/>
        </p:nvGrpSpPr>
        <p:grpSpPr>
          <a:xfrm>
            <a:off x="533400" y="2730280"/>
            <a:ext cx="3144987" cy="5583506"/>
            <a:chOff x="335796" y="1274493"/>
            <a:chExt cx="3144987" cy="558350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3FD495-4C2A-4136-93A4-C680D361E901}"/>
                </a:ext>
              </a:extLst>
            </p:cNvPr>
            <p:cNvSpPr/>
            <p:nvPr/>
          </p:nvSpPr>
          <p:spPr>
            <a:xfrm>
              <a:off x="335796" y="1972946"/>
              <a:ext cx="3144987" cy="4885053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B8DA2BDF-24B4-4BFB-8772-D2D1DAA252AB}"/>
                </a:ext>
              </a:extLst>
            </p:cNvPr>
            <p:cNvGrpSpPr/>
            <p:nvPr/>
          </p:nvGrpSpPr>
          <p:grpSpPr>
            <a:xfrm>
              <a:off x="1069641" y="1274493"/>
              <a:ext cx="1612738" cy="1088439"/>
              <a:chOff x="1069641" y="1274493"/>
              <a:chExt cx="1612738" cy="1088439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650ECD1-86FE-4076-9FDC-A4FE2309B263}"/>
                  </a:ext>
                </a:extLst>
              </p:cNvPr>
              <p:cNvSpPr/>
              <p:nvPr/>
            </p:nvSpPr>
            <p:spPr>
              <a:xfrm>
                <a:off x="1069641" y="1544033"/>
                <a:ext cx="1580264" cy="8188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F58E0B6-DC5D-4964-9FF8-F46EF94C1B82}"/>
                  </a:ext>
                </a:extLst>
              </p:cNvPr>
              <p:cNvSpPr txBox="1"/>
              <p:nvPr/>
            </p:nvSpPr>
            <p:spPr>
              <a:xfrm>
                <a:off x="1134199" y="1802982"/>
                <a:ext cx="1548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Chin</a:t>
                </a:r>
                <a:endParaRPr lang="en-US" altLang="ko-KR" sz="1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F46CDA9-9D3E-418C-AF0D-3C831374858C}"/>
                  </a:ext>
                </a:extLst>
              </p:cNvPr>
              <p:cNvSpPr/>
              <p:nvPr/>
            </p:nvSpPr>
            <p:spPr>
              <a:xfrm>
                <a:off x="1610110" y="1274493"/>
                <a:ext cx="604223" cy="4001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spc="-244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01</a:t>
                </a:r>
                <a:endParaRPr lang="ko-KR" altLang="en-US" sz="2400" spc="-244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BD84521-0007-489E-8A77-AC699A5653B9}"/>
              </a:ext>
            </a:extLst>
          </p:cNvPr>
          <p:cNvGrpSpPr/>
          <p:nvPr/>
        </p:nvGrpSpPr>
        <p:grpSpPr>
          <a:xfrm>
            <a:off x="4063727" y="2737922"/>
            <a:ext cx="3144987" cy="5583506"/>
            <a:chOff x="335796" y="1274493"/>
            <a:chExt cx="3144987" cy="558350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A051878-89F3-4196-B6D9-BC9AB873EE2F}"/>
                </a:ext>
              </a:extLst>
            </p:cNvPr>
            <p:cNvSpPr/>
            <p:nvPr/>
          </p:nvSpPr>
          <p:spPr>
            <a:xfrm>
              <a:off x="335796" y="1972946"/>
              <a:ext cx="3144987" cy="4885053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D913D6B-42B1-4941-B8EC-D8377295ADCA}"/>
                </a:ext>
              </a:extLst>
            </p:cNvPr>
            <p:cNvGrpSpPr/>
            <p:nvPr/>
          </p:nvGrpSpPr>
          <p:grpSpPr>
            <a:xfrm>
              <a:off x="1069641" y="1274493"/>
              <a:ext cx="1612738" cy="1088439"/>
              <a:chOff x="1069641" y="1274493"/>
              <a:chExt cx="1612738" cy="1088439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4D480517-FB7C-4194-BB73-B5F00F58DEC9}"/>
                  </a:ext>
                </a:extLst>
              </p:cNvPr>
              <p:cNvSpPr/>
              <p:nvPr/>
            </p:nvSpPr>
            <p:spPr>
              <a:xfrm>
                <a:off x="1069641" y="1544033"/>
                <a:ext cx="1580264" cy="8188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47344D5-8823-44F5-BF92-F9C31844D26A}"/>
                  </a:ext>
                </a:extLst>
              </p:cNvPr>
              <p:cNvSpPr txBox="1"/>
              <p:nvPr/>
            </p:nvSpPr>
            <p:spPr>
              <a:xfrm>
                <a:off x="1134199" y="1802982"/>
                <a:ext cx="1548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00" b="1" dirty="0" err="1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Headdown</a:t>
                </a:r>
                <a:endParaRPr lang="en-US" altLang="ko-KR" sz="1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A1D47A9-5831-4117-B194-4182554095FA}"/>
                  </a:ext>
                </a:extLst>
              </p:cNvPr>
              <p:cNvSpPr/>
              <p:nvPr/>
            </p:nvSpPr>
            <p:spPr>
              <a:xfrm>
                <a:off x="1610110" y="1274493"/>
                <a:ext cx="604223" cy="4001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spc="-244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02</a:t>
                </a:r>
                <a:endParaRPr lang="ko-KR" altLang="en-US" sz="2400" spc="-244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0805E6B-7F47-4F32-B53C-8296277BC1CB}"/>
              </a:ext>
            </a:extLst>
          </p:cNvPr>
          <p:cNvGrpSpPr/>
          <p:nvPr/>
        </p:nvGrpSpPr>
        <p:grpSpPr>
          <a:xfrm>
            <a:off x="7598214" y="2727867"/>
            <a:ext cx="3144987" cy="5583506"/>
            <a:chOff x="335796" y="1274493"/>
            <a:chExt cx="3144987" cy="5583506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D436FC8-FEDB-4E62-A1CD-F8768AD4FFB3}"/>
                </a:ext>
              </a:extLst>
            </p:cNvPr>
            <p:cNvSpPr/>
            <p:nvPr/>
          </p:nvSpPr>
          <p:spPr>
            <a:xfrm>
              <a:off x="335796" y="1972946"/>
              <a:ext cx="3144987" cy="4885053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76BB3B1E-DC13-4A52-9747-98247CB2B759}"/>
                </a:ext>
              </a:extLst>
            </p:cNvPr>
            <p:cNvGrpSpPr/>
            <p:nvPr/>
          </p:nvGrpSpPr>
          <p:grpSpPr>
            <a:xfrm>
              <a:off x="1069641" y="1274493"/>
              <a:ext cx="1612738" cy="1088439"/>
              <a:chOff x="1069641" y="1274493"/>
              <a:chExt cx="1612738" cy="1088439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FB59965F-8830-4238-917B-F8E8F12909B8}"/>
                  </a:ext>
                </a:extLst>
              </p:cNvPr>
              <p:cNvSpPr/>
              <p:nvPr/>
            </p:nvSpPr>
            <p:spPr>
              <a:xfrm>
                <a:off x="1069641" y="1544033"/>
                <a:ext cx="1580264" cy="8188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5EFA22-F896-4801-B795-97026DE536F0}"/>
                  </a:ext>
                </a:extLst>
              </p:cNvPr>
              <p:cNvSpPr txBox="1"/>
              <p:nvPr/>
            </p:nvSpPr>
            <p:spPr>
              <a:xfrm>
                <a:off x="1134199" y="1802982"/>
                <a:ext cx="1548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00" b="1" dirty="0" err="1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Right_pose</a:t>
                </a:r>
                <a:endParaRPr lang="en-US" altLang="ko-KR" sz="1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12077F0-D20E-428A-BDAC-0870C9498C46}"/>
                  </a:ext>
                </a:extLst>
              </p:cNvPr>
              <p:cNvSpPr/>
              <p:nvPr/>
            </p:nvSpPr>
            <p:spPr>
              <a:xfrm>
                <a:off x="1610110" y="1274493"/>
                <a:ext cx="604223" cy="4001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spc="-244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03</a:t>
                </a:r>
                <a:endParaRPr lang="ko-KR" altLang="en-US" sz="2400" spc="-244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1A9DDDF-1A8C-4E71-B8E6-00B724088A63}"/>
              </a:ext>
            </a:extLst>
          </p:cNvPr>
          <p:cNvGrpSpPr/>
          <p:nvPr/>
        </p:nvGrpSpPr>
        <p:grpSpPr>
          <a:xfrm>
            <a:off x="11132701" y="2734271"/>
            <a:ext cx="3144987" cy="5583506"/>
            <a:chOff x="335796" y="1274493"/>
            <a:chExt cx="3144987" cy="558350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AB7674B-BB7B-40D6-B97F-E7C494C4EEDE}"/>
                </a:ext>
              </a:extLst>
            </p:cNvPr>
            <p:cNvSpPr/>
            <p:nvPr/>
          </p:nvSpPr>
          <p:spPr>
            <a:xfrm>
              <a:off x="335796" y="1972946"/>
              <a:ext cx="3144987" cy="4885053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FD3399F2-384D-48F5-A658-E465057F9A67}"/>
                </a:ext>
              </a:extLst>
            </p:cNvPr>
            <p:cNvGrpSpPr/>
            <p:nvPr/>
          </p:nvGrpSpPr>
          <p:grpSpPr>
            <a:xfrm>
              <a:off x="1069641" y="1274493"/>
              <a:ext cx="1612738" cy="1088439"/>
              <a:chOff x="1069641" y="1274493"/>
              <a:chExt cx="1612738" cy="1088439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46E08C45-2D77-482D-9B7F-5FF2AAA0261C}"/>
                  </a:ext>
                </a:extLst>
              </p:cNvPr>
              <p:cNvSpPr/>
              <p:nvPr/>
            </p:nvSpPr>
            <p:spPr>
              <a:xfrm>
                <a:off x="1069641" y="1544033"/>
                <a:ext cx="1580264" cy="8188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6B89A68-86BD-4AD2-A8C8-C596F1C4EA14}"/>
                  </a:ext>
                </a:extLst>
              </p:cNvPr>
              <p:cNvSpPr txBox="1"/>
              <p:nvPr/>
            </p:nvSpPr>
            <p:spPr>
              <a:xfrm>
                <a:off x="1134199" y="1802982"/>
                <a:ext cx="1548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Tilted</a:t>
                </a: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5B37E076-9C88-4032-9763-BE31AAC7CAAA}"/>
                  </a:ext>
                </a:extLst>
              </p:cNvPr>
              <p:cNvSpPr/>
              <p:nvPr/>
            </p:nvSpPr>
            <p:spPr>
              <a:xfrm>
                <a:off x="1610110" y="1274493"/>
                <a:ext cx="604223" cy="4001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spc="-244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04</a:t>
                </a:r>
                <a:endParaRPr lang="ko-KR" altLang="en-US" sz="2400" spc="-244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1762DA0-B244-4ECF-B806-CE15E7DC6C82}"/>
              </a:ext>
            </a:extLst>
          </p:cNvPr>
          <p:cNvSpPr txBox="1"/>
          <p:nvPr/>
        </p:nvSpPr>
        <p:spPr>
          <a:xfrm>
            <a:off x="428022" y="2003848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</a:t>
            </a:r>
            <a:r>
              <a:rPr lang="ko-KR" altLang="en-US" sz="2400" b="1" kern="0" spc="0" dirty="0" err="1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자세별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랜드마크 시각화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4E4EC4E-3F33-479C-A433-762818D72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74846" y="5620534"/>
            <a:ext cx="2874839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EE4A9B-E6E3-455A-80E7-242EF92689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62017" y="3358575"/>
            <a:ext cx="2874839" cy="2880000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4E40B27-10A3-4174-9038-054395C50979}"/>
              </a:ext>
            </a:extLst>
          </p:cNvPr>
          <p:cNvGrpSpPr/>
          <p:nvPr/>
        </p:nvGrpSpPr>
        <p:grpSpPr>
          <a:xfrm>
            <a:off x="14651741" y="2741178"/>
            <a:ext cx="3144987" cy="5583506"/>
            <a:chOff x="335796" y="1274493"/>
            <a:chExt cx="3144987" cy="5583506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15AAE740-16F6-4884-AC4C-CA8BC19BA962}"/>
                </a:ext>
              </a:extLst>
            </p:cNvPr>
            <p:cNvSpPr/>
            <p:nvPr/>
          </p:nvSpPr>
          <p:spPr>
            <a:xfrm>
              <a:off x="335796" y="1972946"/>
              <a:ext cx="3144987" cy="4885053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183C62ED-6297-4E3A-A7DB-EB7AD58451F2}"/>
                </a:ext>
              </a:extLst>
            </p:cNvPr>
            <p:cNvGrpSpPr/>
            <p:nvPr/>
          </p:nvGrpSpPr>
          <p:grpSpPr>
            <a:xfrm>
              <a:off x="1069641" y="1274493"/>
              <a:ext cx="1612738" cy="1088439"/>
              <a:chOff x="1069641" y="1274493"/>
              <a:chExt cx="1612738" cy="1088439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2607AFA5-312B-4A24-B145-40F558FDF53C}"/>
                  </a:ext>
                </a:extLst>
              </p:cNvPr>
              <p:cNvSpPr/>
              <p:nvPr/>
            </p:nvSpPr>
            <p:spPr>
              <a:xfrm>
                <a:off x="1069641" y="1544033"/>
                <a:ext cx="1580264" cy="8188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C862025-E5A3-402B-B2B8-71DE6F0E5F29}"/>
                  </a:ext>
                </a:extLst>
              </p:cNvPr>
              <p:cNvSpPr txBox="1"/>
              <p:nvPr/>
            </p:nvSpPr>
            <p:spPr>
              <a:xfrm>
                <a:off x="1134199" y="1802982"/>
                <a:ext cx="1548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00" b="1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Turtleneck</a:t>
                </a: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43BA3A44-A415-477B-B0A3-BAE817E77D03}"/>
                  </a:ext>
                </a:extLst>
              </p:cNvPr>
              <p:cNvSpPr/>
              <p:nvPr/>
            </p:nvSpPr>
            <p:spPr>
              <a:xfrm>
                <a:off x="1610110" y="1274493"/>
                <a:ext cx="604223" cy="4001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spc="-244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04</a:t>
                </a:r>
                <a:endParaRPr lang="ko-KR" altLang="en-US" sz="2400" spc="-244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0394360"/>
      </p:ext>
    </p:extLst>
  </p:cSld>
  <p:clrMapOvr>
    <a:masterClrMapping/>
  </p:clrMapOvr>
  <p:transition spd="med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- Model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56219"/>
            <a:ext cx="18973800" cy="7661798"/>
            <a:chOff x="-381000" y="1356219"/>
            <a:chExt cx="18973800" cy="7661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9" t="22655" r="24190" b="22816"/>
            <a:stretch/>
          </p:blipFill>
          <p:spPr>
            <a:xfrm>
              <a:off x="-381000" y="1356219"/>
              <a:ext cx="18973800" cy="766179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55844A-B643-4E34-A625-68ABC6C070C3}"/>
              </a:ext>
            </a:extLst>
          </p:cNvPr>
          <p:cNvSpPr/>
          <p:nvPr/>
        </p:nvSpPr>
        <p:spPr>
          <a:xfrm>
            <a:off x="2323436" y="2864509"/>
            <a:ext cx="3240000" cy="2559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24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</a:p>
          <a:p>
            <a:pPr algn="ctr"/>
            <a:r>
              <a:rPr lang="es-ES" altLang="ko-KR" sz="24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[x1, y1, z1], </a:t>
            </a:r>
          </a:p>
          <a:p>
            <a:pPr algn="ctr"/>
            <a:r>
              <a:rPr lang="es-ES" altLang="ko-KR" sz="24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[x2, y2, z2],</a:t>
            </a:r>
          </a:p>
          <a:p>
            <a:pPr algn="ctr"/>
            <a:r>
              <a:rPr lang="es-ES" altLang="ko-KR" sz="24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...   </a:t>
            </a:r>
          </a:p>
          <a:p>
            <a:pPr algn="ctr"/>
            <a:r>
              <a:rPr lang="es-ES" altLang="ko-KR" sz="24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[x33, y33, z33]    </a:t>
            </a:r>
          </a:p>
          <a:p>
            <a:r>
              <a:rPr lang="es-ES" altLang="ko-KR" sz="24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2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739165B6-0BD8-4657-8892-23754457C593}"/>
              </a:ext>
            </a:extLst>
          </p:cNvPr>
          <p:cNvSpPr/>
          <p:nvPr/>
        </p:nvSpPr>
        <p:spPr>
          <a:xfrm rot="16200000">
            <a:off x="6236154" y="3758944"/>
            <a:ext cx="531851" cy="825553"/>
          </a:xfrm>
          <a:prstGeom prst="downArrow">
            <a:avLst>
              <a:gd name="adj1" fmla="val 51421"/>
              <a:gd name="adj2" fmla="val 43940"/>
            </a:avLst>
          </a:prstGeom>
          <a:solidFill>
            <a:srgbClr val="FFF6B7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724E24-DB73-47AD-AA29-8281F26BF088}"/>
              </a:ext>
            </a:extLst>
          </p:cNvPr>
          <p:cNvSpPr txBox="1"/>
          <p:nvPr/>
        </p:nvSpPr>
        <p:spPr>
          <a:xfrm>
            <a:off x="2732536" y="5639950"/>
            <a:ext cx="2384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(33,3)  2</a:t>
            </a:r>
            <a:r>
              <a:rPr lang="ko-KR" altLang="en-US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배열 </a:t>
            </a:r>
            <a:endParaRPr lang="en-US" altLang="ko-KR" sz="2400" spc="-122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6063B9-9742-4983-8820-311FF2A10E90}"/>
              </a:ext>
            </a:extLst>
          </p:cNvPr>
          <p:cNvSpPr/>
          <p:nvPr/>
        </p:nvSpPr>
        <p:spPr>
          <a:xfrm>
            <a:off x="7455238" y="2890261"/>
            <a:ext cx="3240000" cy="2559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 sz="24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[x1, y1, z1, </a:t>
            </a:r>
          </a:p>
          <a:p>
            <a:pPr algn="ctr"/>
            <a:r>
              <a:rPr lang="es-ES" altLang="ko-KR" sz="24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x2, y2, z2, </a:t>
            </a:r>
          </a:p>
          <a:p>
            <a:pPr algn="ctr"/>
            <a:r>
              <a:rPr lang="es-ES" altLang="ko-KR" sz="24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... </a:t>
            </a:r>
          </a:p>
          <a:p>
            <a:pPr algn="ctr"/>
            <a:r>
              <a:rPr lang="es-ES" altLang="ko-KR" sz="24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x33, y33, z33]  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C6847D-3486-4CCB-9AB4-3BFCF58ADB07}"/>
              </a:ext>
            </a:extLst>
          </p:cNvPr>
          <p:cNvSpPr txBox="1"/>
          <p:nvPr/>
        </p:nvSpPr>
        <p:spPr>
          <a:xfrm>
            <a:off x="7936466" y="5664065"/>
            <a:ext cx="227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(99, )  1</a:t>
            </a:r>
            <a:r>
              <a:rPr lang="ko-KR" altLang="en-US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배열 </a:t>
            </a:r>
            <a:endParaRPr lang="en-US" altLang="ko-KR" sz="2400" spc="-122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9C5861D3-9BC8-4FDD-AF35-9AB06BEB688B}"/>
              </a:ext>
            </a:extLst>
          </p:cNvPr>
          <p:cNvSpPr/>
          <p:nvPr/>
        </p:nvSpPr>
        <p:spPr>
          <a:xfrm rot="16200000">
            <a:off x="11367956" y="3733192"/>
            <a:ext cx="531851" cy="825553"/>
          </a:xfrm>
          <a:prstGeom prst="downArrow">
            <a:avLst>
              <a:gd name="adj1" fmla="val 51421"/>
              <a:gd name="adj2" fmla="val 43940"/>
            </a:avLst>
          </a:prstGeom>
          <a:solidFill>
            <a:srgbClr val="FFF6B7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017062B-C88D-48E2-B21D-2E45F37A4485}"/>
              </a:ext>
            </a:extLst>
          </p:cNvPr>
          <p:cNvSpPr/>
          <p:nvPr/>
        </p:nvSpPr>
        <p:spPr>
          <a:xfrm>
            <a:off x="12587040" y="2864509"/>
            <a:ext cx="3240000" cy="2559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9C1163-ED09-483F-B0BF-925DF08A0B8C}"/>
              </a:ext>
            </a:extLst>
          </p:cNvPr>
          <p:cNvSpPr txBox="1"/>
          <p:nvPr/>
        </p:nvSpPr>
        <p:spPr>
          <a:xfrm>
            <a:off x="13849828" y="5638313"/>
            <a:ext cx="714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endParaRPr lang="en-US" altLang="ko-KR" sz="2400" spc="-122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A7C5B-BC11-4065-BBAE-F27B757F7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6598" y="2996297"/>
            <a:ext cx="2048086" cy="2254184"/>
          </a:xfrm>
          <a:prstGeom prst="rect">
            <a:avLst/>
          </a:prstGeom>
        </p:spPr>
      </p:pic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2013A7B6-448B-4C27-BB49-B332F12FA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955269"/>
              </p:ext>
            </p:extLst>
          </p:nvPr>
        </p:nvGraphicFramePr>
        <p:xfrm>
          <a:off x="5894569" y="6925798"/>
          <a:ext cx="6498861" cy="1493160"/>
        </p:xfrm>
        <a:graphic>
          <a:graphicData uri="http://schemas.openxmlformats.org/drawingml/2006/table">
            <a:tbl>
              <a:tblPr/>
              <a:tblGrid>
                <a:gridCol w="2166287">
                  <a:extLst>
                    <a:ext uri="{9D8B030D-6E8A-4147-A177-3AD203B41FA5}">
                      <a16:colId xmlns:a16="http://schemas.microsoft.com/office/drawing/2014/main" val="3526045101"/>
                    </a:ext>
                  </a:extLst>
                </a:gridCol>
                <a:gridCol w="2166287">
                  <a:extLst>
                    <a:ext uri="{9D8B030D-6E8A-4147-A177-3AD203B41FA5}">
                      <a16:colId xmlns:a16="http://schemas.microsoft.com/office/drawing/2014/main" val="2956826988"/>
                    </a:ext>
                  </a:extLst>
                </a:gridCol>
                <a:gridCol w="2166287">
                  <a:extLst>
                    <a:ext uri="{9D8B030D-6E8A-4147-A177-3AD203B41FA5}">
                      <a16:colId xmlns:a16="http://schemas.microsoft.com/office/drawing/2014/main" val="1091305625"/>
                    </a:ext>
                  </a:extLst>
                </a:gridCol>
              </a:tblGrid>
              <a:tr h="7465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학습 데이터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테스트 데이터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총 데이터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800041"/>
                  </a:ext>
                </a:extLst>
              </a:tr>
              <a:tr h="7465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3273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173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3446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8987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126F93E8-79B6-48E5-82DD-6D5442AC54A3}"/>
              </a:ext>
            </a:extLst>
          </p:cNvPr>
          <p:cNvSpPr txBox="1"/>
          <p:nvPr/>
        </p:nvSpPr>
        <p:spPr>
          <a:xfrm>
            <a:off x="542315" y="2003848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Dataset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생성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784281"/>
      </p:ext>
    </p:extLst>
  </p:cSld>
  <p:clrMapOvr>
    <a:masterClrMapping/>
  </p:clrMapOvr>
  <p:transition spd="med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- Model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04799" y="1356219"/>
            <a:ext cx="19050000" cy="7661797"/>
            <a:chOff x="-445342" y="1378622"/>
            <a:chExt cx="19050000" cy="76617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753" t="22814" r="24157" b="22656"/>
            <a:stretch/>
          </p:blipFill>
          <p:spPr>
            <a:xfrm>
              <a:off x="-445342" y="1378622"/>
              <a:ext cx="19050000" cy="766179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9829" y="1672028"/>
              <a:ext cx="18285714" cy="7025359"/>
            </a:xfrm>
            <a:prstGeom prst="rect">
              <a:avLst/>
            </a:prstGeom>
          </p:spPr>
        </p:pic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9FD7BC4-913E-4255-863A-B19E5D476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717553"/>
              </p:ext>
            </p:extLst>
          </p:nvPr>
        </p:nvGraphicFramePr>
        <p:xfrm>
          <a:off x="850760" y="3651048"/>
          <a:ext cx="6118515" cy="3153840"/>
        </p:xfrm>
        <a:graphic>
          <a:graphicData uri="http://schemas.openxmlformats.org/drawingml/2006/table">
            <a:tbl>
              <a:tblPr/>
              <a:tblGrid>
                <a:gridCol w="1839887">
                  <a:extLst>
                    <a:ext uri="{9D8B030D-6E8A-4147-A177-3AD203B41FA5}">
                      <a16:colId xmlns:a16="http://schemas.microsoft.com/office/drawing/2014/main" val="2643466292"/>
                    </a:ext>
                  </a:extLst>
                </a:gridCol>
                <a:gridCol w="4278628">
                  <a:extLst>
                    <a:ext uri="{9D8B030D-6E8A-4147-A177-3AD203B41FA5}">
                      <a16:colId xmlns:a16="http://schemas.microsoft.com/office/drawing/2014/main" val="2429094914"/>
                    </a:ext>
                  </a:extLst>
                </a:gridCol>
              </a:tblGrid>
              <a:tr h="7884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algorithm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Deep Neural Network (DNN)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085301"/>
                  </a:ext>
                </a:extLst>
              </a:tr>
              <a:tr h="7884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optimizer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Adam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652038"/>
                  </a:ext>
                </a:extLst>
              </a:tr>
              <a:tr h="788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loss</a:t>
                      </a:r>
                      <a:endParaRPr lang="en-US" altLang="ko-KR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categorical_crossentropy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637041"/>
                  </a:ext>
                </a:extLst>
              </a:tr>
              <a:tr h="788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metrics</a:t>
                      </a:r>
                      <a:endParaRPr lang="en-US" altLang="ko-KR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categorical_accuracy</a:t>
                      </a:r>
                      <a:endParaRPr lang="en-US" altLang="ko-KR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938056"/>
                  </a:ext>
                </a:extLst>
              </a:tr>
            </a:tbl>
          </a:graphicData>
        </a:graphic>
      </p:graphicFrame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51CA539C-22E9-494F-AF07-D5B7F5D06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373443"/>
              </p:ext>
            </p:extLst>
          </p:nvPr>
        </p:nvGraphicFramePr>
        <p:xfrm>
          <a:off x="8652822" y="2624407"/>
          <a:ext cx="4510263" cy="83234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03421">
                  <a:extLst>
                    <a:ext uri="{9D8B030D-6E8A-4147-A177-3AD203B41FA5}">
                      <a16:colId xmlns:a16="http://schemas.microsoft.com/office/drawing/2014/main" val="1863946658"/>
                    </a:ext>
                  </a:extLst>
                </a:gridCol>
                <a:gridCol w="1503421">
                  <a:extLst>
                    <a:ext uri="{9D8B030D-6E8A-4147-A177-3AD203B41FA5}">
                      <a16:colId xmlns:a16="http://schemas.microsoft.com/office/drawing/2014/main" val="952261625"/>
                    </a:ext>
                  </a:extLst>
                </a:gridCol>
                <a:gridCol w="1503421">
                  <a:extLst>
                    <a:ext uri="{9D8B030D-6E8A-4147-A177-3AD203B41FA5}">
                      <a16:colId xmlns:a16="http://schemas.microsoft.com/office/drawing/2014/main" val="502537210"/>
                    </a:ext>
                  </a:extLst>
                </a:gridCol>
              </a:tblGrid>
              <a:tr h="4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InputLayer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input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output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90673"/>
                  </a:ext>
                </a:extLst>
              </a:tr>
              <a:tr h="4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InputLayer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[(None, 99)]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[(None, 99)]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005941"/>
                  </a:ext>
                </a:extLst>
              </a:tr>
            </a:tbl>
          </a:graphicData>
        </a:graphic>
      </p:graphicFrame>
      <p:graphicFrame>
        <p:nvGraphicFramePr>
          <p:cNvPr id="30" name="표 24">
            <a:extLst>
              <a:ext uri="{FF2B5EF4-FFF2-40B4-BE49-F238E27FC236}">
                <a16:creationId xmlns:a16="http://schemas.microsoft.com/office/drawing/2014/main" id="{76FD003C-6E90-4FFB-B206-B29798064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519011"/>
              </p:ext>
            </p:extLst>
          </p:nvPr>
        </p:nvGraphicFramePr>
        <p:xfrm>
          <a:off x="8652822" y="3827395"/>
          <a:ext cx="4510263" cy="83234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03421">
                  <a:extLst>
                    <a:ext uri="{9D8B030D-6E8A-4147-A177-3AD203B41FA5}">
                      <a16:colId xmlns:a16="http://schemas.microsoft.com/office/drawing/2014/main" val="1863946658"/>
                    </a:ext>
                  </a:extLst>
                </a:gridCol>
                <a:gridCol w="1503421">
                  <a:extLst>
                    <a:ext uri="{9D8B030D-6E8A-4147-A177-3AD203B41FA5}">
                      <a16:colId xmlns:a16="http://schemas.microsoft.com/office/drawing/2014/main" val="952261625"/>
                    </a:ext>
                  </a:extLst>
                </a:gridCol>
                <a:gridCol w="1503421">
                  <a:extLst>
                    <a:ext uri="{9D8B030D-6E8A-4147-A177-3AD203B41FA5}">
                      <a16:colId xmlns:a16="http://schemas.microsoft.com/office/drawing/2014/main" val="502537210"/>
                    </a:ext>
                  </a:extLst>
                </a:gridCol>
              </a:tblGrid>
              <a:tr h="4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Dense_1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input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output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90673"/>
                  </a:ext>
                </a:extLst>
              </a:tr>
              <a:tr h="4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ReLU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(None, 99)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(None, 128)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005941"/>
                  </a:ext>
                </a:extLst>
              </a:tr>
            </a:tbl>
          </a:graphicData>
        </a:graphic>
      </p:graphicFrame>
      <p:graphicFrame>
        <p:nvGraphicFramePr>
          <p:cNvPr id="31" name="표 24">
            <a:extLst>
              <a:ext uri="{FF2B5EF4-FFF2-40B4-BE49-F238E27FC236}">
                <a16:creationId xmlns:a16="http://schemas.microsoft.com/office/drawing/2014/main" id="{74F0DD66-B697-428A-B325-4F027A8BE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880209"/>
              </p:ext>
            </p:extLst>
          </p:nvPr>
        </p:nvGraphicFramePr>
        <p:xfrm>
          <a:off x="8652822" y="5010249"/>
          <a:ext cx="4510263" cy="83234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03421">
                  <a:extLst>
                    <a:ext uri="{9D8B030D-6E8A-4147-A177-3AD203B41FA5}">
                      <a16:colId xmlns:a16="http://schemas.microsoft.com/office/drawing/2014/main" val="1863946658"/>
                    </a:ext>
                  </a:extLst>
                </a:gridCol>
                <a:gridCol w="1503421">
                  <a:extLst>
                    <a:ext uri="{9D8B030D-6E8A-4147-A177-3AD203B41FA5}">
                      <a16:colId xmlns:a16="http://schemas.microsoft.com/office/drawing/2014/main" val="952261625"/>
                    </a:ext>
                  </a:extLst>
                </a:gridCol>
                <a:gridCol w="1503421">
                  <a:extLst>
                    <a:ext uri="{9D8B030D-6E8A-4147-A177-3AD203B41FA5}">
                      <a16:colId xmlns:a16="http://schemas.microsoft.com/office/drawing/2014/main" val="502537210"/>
                    </a:ext>
                  </a:extLst>
                </a:gridCol>
              </a:tblGrid>
              <a:tr h="4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Dense_2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input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output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90673"/>
                  </a:ext>
                </a:extLst>
              </a:tr>
              <a:tr h="4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ReLU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(None, 128)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(None, 64)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005941"/>
                  </a:ext>
                </a:extLst>
              </a:tr>
            </a:tbl>
          </a:graphicData>
        </a:graphic>
      </p:graphicFrame>
      <p:graphicFrame>
        <p:nvGraphicFramePr>
          <p:cNvPr id="32" name="표 24">
            <a:extLst>
              <a:ext uri="{FF2B5EF4-FFF2-40B4-BE49-F238E27FC236}">
                <a16:creationId xmlns:a16="http://schemas.microsoft.com/office/drawing/2014/main" id="{EF7D8DFC-F621-4668-82D6-D7BDEE076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69516"/>
              </p:ext>
            </p:extLst>
          </p:nvPr>
        </p:nvGraphicFramePr>
        <p:xfrm>
          <a:off x="8658202" y="6217536"/>
          <a:ext cx="4510263" cy="83234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03421">
                  <a:extLst>
                    <a:ext uri="{9D8B030D-6E8A-4147-A177-3AD203B41FA5}">
                      <a16:colId xmlns:a16="http://schemas.microsoft.com/office/drawing/2014/main" val="1863946658"/>
                    </a:ext>
                  </a:extLst>
                </a:gridCol>
                <a:gridCol w="1503421">
                  <a:extLst>
                    <a:ext uri="{9D8B030D-6E8A-4147-A177-3AD203B41FA5}">
                      <a16:colId xmlns:a16="http://schemas.microsoft.com/office/drawing/2014/main" val="952261625"/>
                    </a:ext>
                  </a:extLst>
                </a:gridCol>
                <a:gridCol w="1503421">
                  <a:extLst>
                    <a:ext uri="{9D8B030D-6E8A-4147-A177-3AD203B41FA5}">
                      <a16:colId xmlns:a16="http://schemas.microsoft.com/office/drawing/2014/main" val="502537210"/>
                    </a:ext>
                  </a:extLst>
                </a:gridCol>
              </a:tblGrid>
              <a:tr h="4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Dense_3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input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output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90673"/>
                  </a:ext>
                </a:extLst>
              </a:tr>
              <a:tr h="4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ReLU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(None, 64)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(None, 32)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005941"/>
                  </a:ext>
                </a:extLst>
              </a:tr>
            </a:tbl>
          </a:graphicData>
        </a:graphic>
      </p:graphicFrame>
      <p:graphicFrame>
        <p:nvGraphicFramePr>
          <p:cNvPr id="33" name="표 24">
            <a:extLst>
              <a:ext uri="{FF2B5EF4-FFF2-40B4-BE49-F238E27FC236}">
                <a16:creationId xmlns:a16="http://schemas.microsoft.com/office/drawing/2014/main" id="{1C579CFF-53C2-438E-93A8-B3C7C2507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822616"/>
              </p:ext>
            </p:extLst>
          </p:nvPr>
        </p:nvGraphicFramePr>
        <p:xfrm>
          <a:off x="8652822" y="7411938"/>
          <a:ext cx="4510263" cy="83234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03421">
                  <a:extLst>
                    <a:ext uri="{9D8B030D-6E8A-4147-A177-3AD203B41FA5}">
                      <a16:colId xmlns:a16="http://schemas.microsoft.com/office/drawing/2014/main" val="1863946658"/>
                    </a:ext>
                  </a:extLst>
                </a:gridCol>
                <a:gridCol w="1503421">
                  <a:extLst>
                    <a:ext uri="{9D8B030D-6E8A-4147-A177-3AD203B41FA5}">
                      <a16:colId xmlns:a16="http://schemas.microsoft.com/office/drawing/2014/main" val="952261625"/>
                    </a:ext>
                  </a:extLst>
                </a:gridCol>
                <a:gridCol w="1503421">
                  <a:extLst>
                    <a:ext uri="{9D8B030D-6E8A-4147-A177-3AD203B41FA5}">
                      <a16:colId xmlns:a16="http://schemas.microsoft.com/office/drawing/2014/main" val="502537210"/>
                    </a:ext>
                  </a:extLst>
                </a:gridCol>
              </a:tblGrid>
              <a:tr h="4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Dense_4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input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output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90673"/>
                  </a:ext>
                </a:extLst>
              </a:tr>
              <a:tr h="4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Softmax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(None, 32)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(None, 5)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00594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3C83E8-98DE-40CA-9998-0E71E973E655}"/>
              </a:ext>
            </a:extLst>
          </p:cNvPr>
          <p:cNvSpPr/>
          <p:nvPr/>
        </p:nvSpPr>
        <p:spPr>
          <a:xfrm>
            <a:off x="8441806" y="2443158"/>
            <a:ext cx="4927888" cy="116824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37AB3D-64E6-4EE7-8FF0-E039320E3AFC}"/>
              </a:ext>
            </a:extLst>
          </p:cNvPr>
          <p:cNvSpPr txBox="1"/>
          <p:nvPr/>
        </p:nvSpPr>
        <p:spPr>
          <a:xfrm>
            <a:off x="8362153" y="1875223"/>
            <a:ext cx="193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</a:t>
            </a:r>
            <a:r>
              <a:rPr lang="en-US" altLang="ko-KR" sz="2400" spc="-122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</a:t>
            </a:r>
            <a:r>
              <a:rPr lang="ko-KR" altLang="en-US" sz="2400" spc="-122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구조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E1707E6-491A-419E-9F6E-6A327595E23B}"/>
              </a:ext>
            </a:extLst>
          </p:cNvPr>
          <p:cNvSpPr/>
          <p:nvPr/>
        </p:nvSpPr>
        <p:spPr>
          <a:xfrm>
            <a:off x="10693463" y="4655399"/>
            <a:ext cx="419513" cy="352693"/>
          </a:xfrm>
          <a:prstGeom prst="downArrow">
            <a:avLst>
              <a:gd name="adj1" fmla="val 32318"/>
              <a:gd name="adj2" fmla="val 43940"/>
            </a:avLst>
          </a:prstGeom>
          <a:solidFill>
            <a:srgbClr val="FFF6B7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97677547-2607-4BD2-9266-BE698DCBF3FC}"/>
              </a:ext>
            </a:extLst>
          </p:cNvPr>
          <p:cNvSpPr/>
          <p:nvPr/>
        </p:nvSpPr>
        <p:spPr>
          <a:xfrm>
            <a:off x="10693462" y="5837836"/>
            <a:ext cx="419513" cy="352693"/>
          </a:xfrm>
          <a:prstGeom prst="downArrow">
            <a:avLst>
              <a:gd name="adj1" fmla="val 32318"/>
              <a:gd name="adj2" fmla="val 43940"/>
            </a:avLst>
          </a:prstGeom>
          <a:solidFill>
            <a:srgbClr val="FFF6B7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7F3C2473-2526-4270-9CA3-B7EA25FA5A82}"/>
              </a:ext>
            </a:extLst>
          </p:cNvPr>
          <p:cNvSpPr/>
          <p:nvPr/>
        </p:nvSpPr>
        <p:spPr>
          <a:xfrm rot="16200000">
            <a:off x="13995823" y="5029140"/>
            <a:ext cx="531851" cy="825553"/>
          </a:xfrm>
          <a:prstGeom prst="downArrow">
            <a:avLst>
              <a:gd name="adj1" fmla="val 51421"/>
              <a:gd name="adj2" fmla="val 43940"/>
            </a:avLst>
          </a:prstGeom>
          <a:solidFill>
            <a:srgbClr val="C4BD97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4BD97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921990-8FA6-42BB-9330-467E579338A1}"/>
              </a:ext>
            </a:extLst>
          </p:cNvPr>
          <p:cNvSpPr txBox="1"/>
          <p:nvPr/>
        </p:nvSpPr>
        <p:spPr>
          <a:xfrm>
            <a:off x="15216991" y="4278544"/>
            <a:ext cx="1926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400" spc="-122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400" spc="-122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Epoch : 300</a:t>
            </a:r>
          </a:p>
          <a:p>
            <a:pPr algn="ctr"/>
            <a:r>
              <a:rPr lang="en-US" altLang="ko-KR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 size: 32</a:t>
            </a:r>
          </a:p>
          <a:p>
            <a:pPr algn="ctr"/>
            <a:r>
              <a:rPr lang="en-US" altLang="ko-KR" sz="2400" spc="-122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Iteration: 103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D0A7BA-DDB7-4040-B51D-771F557FF96E}"/>
              </a:ext>
            </a:extLst>
          </p:cNvPr>
          <p:cNvSpPr txBox="1"/>
          <p:nvPr/>
        </p:nvSpPr>
        <p:spPr>
          <a:xfrm>
            <a:off x="15190870" y="4240209"/>
            <a:ext cx="194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</a:t>
            </a:r>
            <a:r>
              <a:rPr lang="en-US" altLang="ko-KR" sz="2400" spc="-122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</a:t>
            </a:r>
            <a:r>
              <a:rPr lang="ko-KR" altLang="en-US" sz="2400" spc="-122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훈련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7B8A51-7DE6-4D4F-B2FF-F14526CAADF8}"/>
              </a:ext>
            </a:extLst>
          </p:cNvPr>
          <p:cNvSpPr txBox="1"/>
          <p:nvPr/>
        </p:nvSpPr>
        <p:spPr>
          <a:xfrm>
            <a:off x="798087" y="2598349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Model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DF4E66-1D59-4E42-845D-2A9B56F97865}"/>
              </a:ext>
            </a:extLst>
          </p:cNvPr>
          <p:cNvSpPr/>
          <p:nvPr/>
        </p:nvSpPr>
        <p:spPr>
          <a:xfrm>
            <a:off x="8441806" y="3695700"/>
            <a:ext cx="4927888" cy="350520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1C90064-7053-47A2-B78B-50DF43DD0B60}"/>
              </a:ext>
            </a:extLst>
          </p:cNvPr>
          <p:cNvSpPr/>
          <p:nvPr/>
        </p:nvSpPr>
        <p:spPr>
          <a:xfrm>
            <a:off x="10695993" y="3474702"/>
            <a:ext cx="419513" cy="352693"/>
          </a:xfrm>
          <a:prstGeom prst="downArrow">
            <a:avLst>
              <a:gd name="adj1" fmla="val 32318"/>
              <a:gd name="adj2" fmla="val 43940"/>
            </a:avLst>
          </a:prstGeom>
          <a:solidFill>
            <a:srgbClr val="FFF6B7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3E6F9D-7BB0-41BF-9334-2659B13D666E}"/>
              </a:ext>
            </a:extLst>
          </p:cNvPr>
          <p:cNvSpPr/>
          <p:nvPr/>
        </p:nvSpPr>
        <p:spPr>
          <a:xfrm>
            <a:off x="8439274" y="7281966"/>
            <a:ext cx="4927888" cy="116824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E446AA5-81CC-4A98-87A6-3F0177071437}"/>
              </a:ext>
            </a:extLst>
          </p:cNvPr>
          <p:cNvSpPr/>
          <p:nvPr/>
        </p:nvSpPr>
        <p:spPr>
          <a:xfrm>
            <a:off x="10693462" y="7082629"/>
            <a:ext cx="419513" cy="329309"/>
          </a:xfrm>
          <a:prstGeom prst="downArrow">
            <a:avLst>
              <a:gd name="adj1" fmla="val 32318"/>
              <a:gd name="adj2" fmla="val 43940"/>
            </a:avLst>
          </a:prstGeom>
          <a:solidFill>
            <a:srgbClr val="FFF6B7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9A066B-C1EE-493D-A2F1-BC304D3B6E80}"/>
              </a:ext>
            </a:extLst>
          </p:cNvPr>
          <p:cNvSpPr txBox="1"/>
          <p:nvPr/>
        </p:nvSpPr>
        <p:spPr>
          <a:xfrm>
            <a:off x="7607324" y="28667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입력층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FCA4FC-701F-4CE6-9806-93A3E129C8C0}"/>
              </a:ext>
            </a:extLst>
          </p:cNvPr>
          <p:cNvSpPr txBox="1"/>
          <p:nvPr/>
        </p:nvSpPr>
        <p:spPr>
          <a:xfrm>
            <a:off x="7607324" y="525725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4E0DFD-41F5-498A-BDDE-46E6B882244E}"/>
              </a:ext>
            </a:extLst>
          </p:cNvPr>
          <p:cNvSpPr txBox="1"/>
          <p:nvPr/>
        </p:nvSpPr>
        <p:spPr>
          <a:xfrm>
            <a:off x="7607324" y="765517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출력층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947685"/>
      </p:ext>
    </p:extLst>
  </p:cSld>
  <p:clrMapOvr>
    <a:masterClrMapping/>
  </p:clrMapOvr>
  <p:transition spd="med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- Model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356219"/>
            <a:ext cx="18973800" cy="7661798"/>
            <a:chOff x="-381000" y="1356219"/>
            <a:chExt cx="18973800" cy="7661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9" t="22655" r="24190" b="22816"/>
            <a:stretch/>
          </p:blipFill>
          <p:spPr>
            <a:xfrm>
              <a:off x="-381000" y="1356219"/>
              <a:ext cx="18973800" cy="766179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17E6506-9CF8-4283-8E1B-2FB7A6A46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57" y="2842938"/>
            <a:ext cx="7088077" cy="56879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FF56E0-5315-4F0A-BB15-6A336A9FC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1" y="2684095"/>
            <a:ext cx="7025572" cy="56879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539BBE-7544-45D2-B8B6-0D5EA7E67CB9}"/>
              </a:ext>
            </a:extLst>
          </p:cNvPr>
          <p:cNvSpPr txBox="1"/>
          <p:nvPr/>
        </p:nvSpPr>
        <p:spPr>
          <a:xfrm>
            <a:off x="874893" y="2083825"/>
            <a:ext cx="301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Model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손실 평가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15D1E6E6-DC63-4A27-82FF-6C99415FE86A}"/>
              </a:ext>
            </a:extLst>
          </p:cNvPr>
          <p:cNvGrpSpPr/>
          <p:nvPr/>
        </p:nvGrpSpPr>
        <p:grpSpPr>
          <a:xfrm>
            <a:off x="5630176" y="5173395"/>
            <a:ext cx="7025359" cy="21429"/>
            <a:chOff x="5630178" y="5187680"/>
            <a:chExt cx="7025359" cy="21429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C7B9D56A-3254-485E-8D58-DC8A0295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C26EB12-0CE8-4C98-87E6-1A6D606238AA}"/>
              </a:ext>
            </a:extLst>
          </p:cNvPr>
          <p:cNvSpPr txBox="1"/>
          <p:nvPr/>
        </p:nvSpPr>
        <p:spPr>
          <a:xfrm>
            <a:off x="9464313" y="2080855"/>
            <a:ext cx="3559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</a:t>
            </a:r>
            <a:r>
              <a:rPr lang="en-US" altLang="ko-KR" sz="2400" b="1" kern="0" spc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정확도 평가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197187"/>
      </p:ext>
    </p:extLst>
  </p:cSld>
  <p:clrMapOvr>
    <a:masterClrMapping/>
  </p:clrMapOvr>
  <p:transition spd="med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- Model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268984"/>
            <a:ext cx="19202400" cy="7808624"/>
            <a:chOff x="-381000" y="1268984"/>
            <a:chExt cx="19202400" cy="7808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8" t="22034" r="23565" b="22391"/>
            <a:stretch/>
          </p:blipFill>
          <p:spPr>
            <a:xfrm>
              <a:off x="-381000" y="1268984"/>
              <a:ext cx="19202400" cy="78086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6584F6D-02A7-47F8-A4C3-5EB6A4CF2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523" y="2613131"/>
            <a:ext cx="6853800" cy="57661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539BBE-7544-45D2-B8B6-0D5EA7E67CB9}"/>
              </a:ext>
            </a:extLst>
          </p:cNvPr>
          <p:cNvSpPr txBox="1"/>
          <p:nvPr/>
        </p:nvSpPr>
        <p:spPr>
          <a:xfrm>
            <a:off x="874893" y="2085383"/>
            <a:ext cx="301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Model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 평가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17C3B8E-635B-4059-A897-24C678AB0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870782"/>
              </p:ext>
            </p:extLst>
          </p:nvPr>
        </p:nvGraphicFramePr>
        <p:xfrm>
          <a:off x="10616260" y="4624392"/>
          <a:ext cx="6118515" cy="1222034"/>
        </p:xfrm>
        <a:graphic>
          <a:graphicData uri="http://schemas.openxmlformats.org/drawingml/2006/table">
            <a:tbl>
              <a:tblPr/>
              <a:tblGrid>
                <a:gridCol w="2502040">
                  <a:extLst>
                    <a:ext uri="{9D8B030D-6E8A-4147-A177-3AD203B41FA5}">
                      <a16:colId xmlns:a16="http://schemas.microsoft.com/office/drawing/2014/main" val="2643466292"/>
                    </a:ext>
                  </a:extLst>
                </a:gridCol>
                <a:gridCol w="3616475">
                  <a:extLst>
                    <a:ext uri="{9D8B030D-6E8A-4147-A177-3AD203B41FA5}">
                      <a16:colId xmlns:a16="http://schemas.microsoft.com/office/drawing/2014/main" val="2429094914"/>
                    </a:ext>
                  </a:extLst>
                </a:gridCol>
              </a:tblGrid>
              <a:tr h="611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Test accuracy</a:t>
                      </a:r>
                      <a:endParaRPr lang="en-US" altLang="ko-KR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0.913294792175293</a:t>
                      </a:r>
                      <a:endParaRPr lang="en-US" altLang="ko-KR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085301"/>
                  </a:ext>
                </a:extLst>
              </a:tr>
              <a:tr h="6110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Test_loss</a:t>
                      </a:r>
                      <a:endParaRPr lang="en-US" altLang="ko-KR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0.2984832525253296</a:t>
                      </a:r>
                      <a:endParaRPr lang="en-US" altLang="ko-KR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652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25944"/>
      </p:ext>
    </p:extLst>
  </p:cSld>
  <p:clrMapOvr>
    <a:masterClrMapping/>
  </p:clrMapOvr>
  <p:transition spd="med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7CBEC221-F832-4F7C-9E24-6FED6DAA2754}"/>
              </a:ext>
            </a:extLst>
          </p:cNvPr>
          <p:cNvGrpSpPr/>
          <p:nvPr/>
        </p:nvGrpSpPr>
        <p:grpSpPr>
          <a:xfrm>
            <a:off x="0" y="876300"/>
            <a:ext cx="18285714" cy="11610619"/>
            <a:chOff x="0" y="1031606"/>
            <a:chExt cx="18285714" cy="11610619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D423B049-9093-4D3D-B06A-B8D07D10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4FA2E91C-632D-4104-9958-8139911D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2E543B-16C8-4520-B7FA-58F7D21DDC20}"/>
              </a:ext>
            </a:extLst>
          </p:cNvPr>
          <p:cNvGrpSpPr/>
          <p:nvPr/>
        </p:nvGrpSpPr>
        <p:grpSpPr>
          <a:xfrm>
            <a:off x="6821742" y="8400571"/>
            <a:ext cx="4642227" cy="553561"/>
            <a:chOff x="6821742" y="8400571"/>
            <a:chExt cx="4642227" cy="553561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5BA4FA95-A823-4F17-B833-5C0074DFCE6C}"/>
                </a:ext>
              </a:extLst>
            </p:cNvPr>
            <p:cNvGrpSpPr/>
            <p:nvPr/>
          </p:nvGrpSpPr>
          <p:grpSpPr>
            <a:xfrm>
              <a:off x="7590475" y="8400571"/>
              <a:ext cx="3104762" cy="553561"/>
              <a:chOff x="7590476" y="9149169"/>
              <a:chExt cx="3104762" cy="553561"/>
            </a:xfrm>
          </p:grpSpPr>
          <p:pic>
            <p:nvPicPr>
              <p:cNvPr id="22" name="Object 12">
                <a:extLst>
                  <a:ext uri="{FF2B5EF4-FFF2-40B4-BE49-F238E27FC236}">
                    <a16:creationId xmlns:a16="http://schemas.microsoft.com/office/drawing/2014/main" id="{2658503F-05DD-485A-857C-4F25175BE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0476" y="9149169"/>
                <a:ext cx="3104762" cy="553561"/>
              </a:xfrm>
              <a:prstGeom prst="rect">
                <a:avLst/>
              </a:prstGeom>
            </p:spPr>
          </p:pic>
        </p:grp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75866427-8BBF-4664-8AEF-9218C1B830FE}"/>
                </a:ext>
              </a:extLst>
            </p:cNvPr>
            <p:cNvSpPr txBox="1"/>
            <p:nvPr/>
          </p:nvSpPr>
          <p:spPr>
            <a:xfrm>
              <a:off x="6821742" y="8508074"/>
              <a:ext cx="464222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바른 자세 생활 바름</a:t>
              </a:r>
              <a:endPara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</p:grpSp>
      <p:sp>
        <p:nvSpPr>
          <p:cNvPr id="13" name="Object 19">
            <a:extLst>
              <a:ext uri="{FF2B5EF4-FFF2-40B4-BE49-F238E27FC236}">
                <a16:creationId xmlns:a16="http://schemas.microsoft.com/office/drawing/2014/main" id="{E6CEEFAD-88A4-4E54-9E65-EA3CC5E0B3A3}"/>
              </a:ext>
            </a:extLst>
          </p:cNvPr>
          <p:cNvSpPr txBox="1"/>
          <p:nvPr/>
        </p:nvSpPr>
        <p:spPr>
          <a:xfrm>
            <a:off x="4649898" y="3314700"/>
            <a:ext cx="898592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</a:t>
            </a:r>
            <a:r>
              <a:rPr kumimoji="0" lang="en-US" altLang="ko-KR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. </a:t>
            </a:r>
            <a:r>
              <a:rPr kumimoji="0" lang="ko-KR" altLang="en-US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kumimoji="0" lang="en-US" altLang="ko-KR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- Database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825742"/>
      </p:ext>
    </p:extLst>
  </p:cSld>
  <p:clrMapOvr>
    <a:masterClrMapping/>
  </p:clrMapOvr>
  <p:transition spd="med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– Database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268984"/>
            <a:ext cx="19202400" cy="7808624"/>
            <a:chOff x="-381000" y="1268984"/>
            <a:chExt cx="19202400" cy="7808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8" t="22034" r="23565" b="22391"/>
            <a:stretch/>
          </p:blipFill>
          <p:spPr>
            <a:xfrm>
              <a:off x="-381000" y="1268984"/>
              <a:ext cx="19202400" cy="78086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B539BBE-7544-45D2-B8B6-0D5EA7E67CB9}"/>
              </a:ext>
            </a:extLst>
          </p:cNvPr>
          <p:cNvSpPr txBox="1"/>
          <p:nvPr/>
        </p:nvSpPr>
        <p:spPr>
          <a:xfrm>
            <a:off x="554484" y="2956464"/>
            <a:ext cx="301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Database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8981D6D-439F-4563-8A13-0A88C3900E11}"/>
              </a:ext>
            </a:extLst>
          </p:cNvPr>
          <p:cNvGraphicFramePr>
            <a:graphicFrameLocks noGrp="1"/>
          </p:cNvGraphicFramePr>
          <p:nvPr/>
        </p:nvGraphicFramePr>
        <p:xfrm>
          <a:off x="853962" y="3948799"/>
          <a:ext cx="8368384" cy="2499188"/>
        </p:xfrm>
        <a:graphic>
          <a:graphicData uri="http://schemas.openxmlformats.org/drawingml/2006/table">
            <a:tbl>
              <a:tblPr/>
              <a:tblGrid>
                <a:gridCol w="1111380">
                  <a:extLst>
                    <a:ext uri="{9D8B030D-6E8A-4147-A177-3AD203B41FA5}">
                      <a16:colId xmlns:a16="http://schemas.microsoft.com/office/drawing/2014/main" val="2441333667"/>
                    </a:ext>
                  </a:extLst>
                </a:gridCol>
                <a:gridCol w="1819302">
                  <a:extLst>
                    <a:ext uri="{9D8B030D-6E8A-4147-A177-3AD203B41FA5}">
                      <a16:colId xmlns:a16="http://schemas.microsoft.com/office/drawing/2014/main" val="3125593031"/>
                    </a:ext>
                  </a:extLst>
                </a:gridCol>
                <a:gridCol w="1040996">
                  <a:extLst>
                    <a:ext uri="{9D8B030D-6E8A-4147-A177-3AD203B41FA5}">
                      <a16:colId xmlns:a16="http://schemas.microsoft.com/office/drawing/2014/main" val="131851393"/>
                    </a:ext>
                  </a:extLst>
                </a:gridCol>
                <a:gridCol w="828484">
                  <a:extLst>
                    <a:ext uri="{9D8B030D-6E8A-4147-A177-3AD203B41FA5}">
                      <a16:colId xmlns:a16="http://schemas.microsoft.com/office/drawing/2014/main" val="838582844"/>
                    </a:ext>
                  </a:extLst>
                </a:gridCol>
                <a:gridCol w="1323893">
                  <a:extLst>
                    <a:ext uri="{9D8B030D-6E8A-4147-A177-3AD203B41FA5}">
                      <a16:colId xmlns:a16="http://schemas.microsoft.com/office/drawing/2014/main" val="3307592398"/>
                    </a:ext>
                  </a:extLst>
                </a:gridCol>
                <a:gridCol w="2244329">
                  <a:extLst>
                    <a:ext uri="{9D8B030D-6E8A-4147-A177-3AD203B41FA5}">
                      <a16:colId xmlns:a16="http://schemas.microsoft.com/office/drawing/2014/main" val="559864432"/>
                    </a:ext>
                  </a:extLst>
                </a:gridCol>
              </a:tblGrid>
              <a:tr h="6247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Field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Type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Nulll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Key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Default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Extra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405338"/>
                  </a:ext>
                </a:extLst>
              </a:tr>
              <a:tr h="6247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id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int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NO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PRI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NULL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auto_increment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02251"/>
                  </a:ext>
                </a:extLst>
              </a:tr>
              <a:tr h="6247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pose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varchar(100)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YES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NULL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366881"/>
                  </a:ext>
                </a:extLst>
              </a:tr>
              <a:tr h="6247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time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varchar(100)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YES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NULL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968954"/>
                  </a:ext>
                </a:extLst>
              </a:tr>
            </a:tbl>
          </a:graphicData>
        </a:graphic>
      </p:graphicFrame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1EDF308E-014A-4743-B419-BD60A8107FDC}"/>
              </a:ext>
            </a:extLst>
          </p:cNvPr>
          <p:cNvGrpSpPr/>
          <p:nvPr/>
        </p:nvGrpSpPr>
        <p:grpSpPr>
          <a:xfrm>
            <a:off x="6138996" y="5202410"/>
            <a:ext cx="7025359" cy="21429"/>
            <a:chOff x="5630178" y="5187680"/>
            <a:chExt cx="7025359" cy="21429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DCDF7B33-B5BA-414D-967F-5911FB2AB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22" name="Rectangle 5">
            <a:extLst>
              <a:ext uri="{FF2B5EF4-FFF2-40B4-BE49-F238E27FC236}">
                <a16:creationId xmlns:a16="http://schemas.microsoft.com/office/drawing/2014/main" id="{F54CED0D-455E-45A4-B827-9EC5A9E04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185292904">
            <a:extLst>
              <a:ext uri="{FF2B5EF4-FFF2-40B4-BE49-F238E27FC236}">
                <a16:creationId xmlns:a16="http://schemas.microsoft.com/office/drawing/2014/main" id="{9BA816F3-9A52-49D3-ACBB-9FC39DAA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>
            <a:fillRect/>
          </a:stretch>
        </p:blipFill>
        <p:spPr bwMode="auto">
          <a:xfrm>
            <a:off x="11529811" y="3107468"/>
            <a:ext cx="5055169" cy="51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F4769A-5272-431C-AC30-A93C5E97A09F}"/>
              </a:ext>
            </a:extLst>
          </p:cNvPr>
          <p:cNvSpPr txBox="1"/>
          <p:nvPr/>
        </p:nvSpPr>
        <p:spPr>
          <a:xfrm>
            <a:off x="10093743" y="2311687"/>
            <a:ext cx="318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저장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예시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373941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2143" y="-1820618"/>
            <a:ext cx="36571429" cy="14050718"/>
            <a:chOff x="-9132143" y="-1826966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2143" y="-1826966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71429" y="4736365"/>
            <a:ext cx="3629171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DCE6F2"/>
                </a:highlight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Key Word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  <a:p>
            <a:r>
              <a:rPr lang="en-US" altLang="ko-KR" sz="2800" kern="0" spc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AI</a:t>
            </a:r>
          </a:p>
          <a:p>
            <a:r>
              <a:rPr lang="en-US" altLang="ko-KR" sz="28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</a:t>
            </a:r>
            <a:r>
              <a:rPr lang="en-US" altLang="ko-KR" sz="2800" kern="0" spc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kern="0" spc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자세교정</a:t>
            </a:r>
            <a:endParaRPr lang="en-US" altLang="ko-KR" sz="28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800" kern="0" spc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2800" kern="0" spc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자세분류</a:t>
            </a:r>
            <a:endParaRPr lang="en-US" altLang="ko-KR" sz="28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800" kern="0" spc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en-US" altLang="ko-KR" sz="2800" kern="0" spc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MediaPipe</a:t>
            </a:r>
            <a:endParaRPr lang="en-US" altLang="ko-KR" sz="2800" kern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800" kern="0" spc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</a:t>
            </a:r>
            <a:r>
              <a:rPr lang="ko-KR" altLang="en-US" sz="2800" kern="0" spc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애플리케이션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649898" y="648333"/>
            <a:ext cx="898592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4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1. </a:t>
            </a:r>
            <a:r>
              <a:rPr lang="ko-KR" altLang="en-US" sz="44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 요</a:t>
            </a:r>
            <a:endParaRPr lang="en-US" sz="24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1429" y="2993528"/>
            <a:ext cx="675530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작품명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 </a:t>
            </a:r>
            <a:r>
              <a:rPr lang="ko-KR" altLang="en-US" sz="3600" dirty="0">
                <a:highlight>
                  <a:srgbClr val="FFF6B7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바른 자세 생활 바름 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 </a:t>
            </a:r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3E182DE9-7095-61EC-DA38-6B75E245F7CC}"/>
              </a:ext>
            </a:extLst>
          </p:cNvPr>
          <p:cNvSpPr txBox="1"/>
          <p:nvPr/>
        </p:nvSpPr>
        <p:spPr>
          <a:xfrm>
            <a:off x="2589790" y="3765142"/>
            <a:ext cx="52371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상체 자세 교정 웹 서비스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83655B-A9C6-4D1C-76AF-3CC7993E51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41" t="18359" r="2926"/>
          <a:stretch/>
        </p:blipFill>
        <p:spPr>
          <a:xfrm>
            <a:off x="13635825" y="4938613"/>
            <a:ext cx="3313917" cy="3793567"/>
          </a:xfrm>
          <a:prstGeom prst="rect">
            <a:avLst/>
          </a:prstGeom>
        </p:spPr>
      </p:pic>
      <p:pic>
        <p:nvPicPr>
          <p:cNvPr id="9" name="그래픽 8" descr="경고 윤곽선">
            <a:extLst>
              <a:ext uri="{FF2B5EF4-FFF2-40B4-BE49-F238E27FC236}">
                <a16:creationId xmlns:a16="http://schemas.microsoft.com/office/drawing/2014/main" id="{8AA5199D-5193-3D05-7547-094A93297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5145" y="2019300"/>
            <a:ext cx="1752600" cy="1752600"/>
          </a:xfrm>
          <a:prstGeom prst="rect">
            <a:avLst/>
          </a:prstGeom>
        </p:spPr>
      </p:pic>
      <p:sp>
        <p:nvSpPr>
          <p:cNvPr id="22" name="Object 15">
            <a:extLst>
              <a:ext uri="{FF2B5EF4-FFF2-40B4-BE49-F238E27FC236}">
                <a16:creationId xmlns:a16="http://schemas.microsoft.com/office/drawing/2014/main" id="{2335A8C7-DEE8-785B-2A3A-69097520C172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4AC8CE6-C6B1-F7A9-FC7F-BEBDC235C89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985" t="10493" r="2954"/>
          <a:stretch/>
        </p:blipFill>
        <p:spPr>
          <a:xfrm>
            <a:off x="10501641" y="5050374"/>
            <a:ext cx="2759629" cy="3695145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DA2B565-ABB6-B113-9550-A96A00F9BEFA}"/>
              </a:ext>
            </a:extLst>
          </p:cNvPr>
          <p:cNvGrpSpPr/>
          <p:nvPr/>
        </p:nvGrpSpPr>
        <p:grpSpPr>
          <a:xfrm>
            <a:off x="11749170" y="2628900"/>
            <a:ext cx="4023433" cy="1919140"/>
            <a:chOff x="11050377" y="3390900"/>
            <a:chExt cx="4023433" cy="1919140"/>
          </a:xfrm>
          <a:solidFill>
            <a:srgbClr val="DCE6F2"/>
          </a:solidFill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58FDECE-0560-066A-E1DA-21E761998726}"/>
                </a:ext>
              </a:extLst>
            </p:cNvPr>
            <p:cNvSpPr/>
            <p:nvPr/>
          </p:nvSpPr>
          <p:spPr>
            <a:xfrm>
              <a:off x="11050377" y="3390900"/>
              <a:ext cx="4023433" cy="1919140"/>
            </a:xfrm>
            <a:prstGeom prst="roundRect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D801E0-904F-81E3-88D3-4BBCAB9FBA5F}"/>
                </a:ext>
              </a:extLst>
            </p:cNvPr>
            <p:cNvSpPr txBox="1"/>
            <p:nvPr/>
          </p:nvSpPr>
          <p:spPr>
            <a:xfrm>
              <a:off x="12115800" y="3586576"/>
              <a:ext cx="17526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경고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41C557CC-4895-8F7D-2D2E-B349AD761401}"/>
                </a:ext>
              </a:extLst>
            </p:cNvPr>
            <p:cNvSpPr txBox="1"/>
            <p:nvPr/>
          </p:nvSpPr>
          <p:spPr>
            <a:xfrm>
              <a:off x="11175665" y="4138819"/>
              <a:ext cx="3632869" cy="830997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올바르지 못한 자세입니다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ctr"/>
              <a:r>
                <a:rPr lang="ko-KR" altLang="en-US" sz="2400" kern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바른 자세를 유지해주세요</a:t>
              </a:r>
              <a:endParaRPr lang="ko-KR" altLang="en-US" sz="2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7CBEC221-F832-4F7C-9E24-6FED6DAA2754}"/>
              </a:ext>
            </a:extLst>
          </p:cNvPr>
          <p:cNvGrpSpPr/>
          <p:nvPr/>
        </p:nvGrpSpPr>
        <p:grpSpPr>
          <a:xfrm>
            <a:off x="0" y="876300"/>
            <a:ext cx="18285714" cy="11610619"/>
            <a:chOff x="0" y="1031606"/>
            <a:chExt cx="18285714" cy="11610619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D423B049-9093-4D3D-B06A-B8D07D10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4FA2E91C-632D-4104-9958-8139911D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2E543B-16C8-4520-B7FA-58F7D21DDC20}"/>
              </a:ext>
            </a:extLst>
          </p:cNvPr>
          <p:cNvGrpSpPr/>
          <p:nvPr/>
        </p:nvGrpSpPr>
        <p:grpSpPr>
          <a:xfrm>
            <a:off x="6821742" y="8400571"/>
            <a:ext cx="4642227" cy="553561"/>
            <a:chOff x="6821742" y="8400571"/>
            <a:chExt cx="4642227" cy="553561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5BA4FA95-A823-4F17-B833-5C0074DFCE6C}"/>
                </a:ext>
              </a:extLst>
            </p:cNvPr>
            <p:cNvGrpSpPr/>
            <p:nvPr/>
          </p:nvGrpSpPr>
          <p:grpSpPr>
            <a:xfrm>
              <a:off x="7590475" y="8400571"/>
              <a:ext cx="3104762" cy="553561"/>
              <a:chOff x="7590476" y="9149169"/>
              <a:chExt cx="3104762" cy="553561"/>
            </a:xfrm>
          </p:grpSpPr>
          <p:pic>
            <p:nvPicPr>
              <p:cNvPr id="22" name="Object 12">
                <a:extLst>
                  <a:ext uri="{FF2B5EF4-FFF2-40B4-BE49-F238E27FC236}">
                    <a16:creationId xmlns:a16="http://schemas.microsoft.com/office/drawing/2014/main" id="{2658503F-05DD-485A-857C-4F25175BE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0476" y="9149169"/>
                <a:ext cx="3104762" cy="553561"/>
              </a:xfrm>
              <a:prstGeom prst="rect">
                <a:avLst/>
              </a:prstGeom>
            </p:spPr>
          </p:pic>
        </p:grp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75866427-8BBF-4664-8AEF-9218C1B830FE}"/>
                </a:ext>
              </a:extLst>
            </p:cNvPr>
            <p:cNvSpPr txBox="1"/>
            <p:nvPr/>
          </p:nvSpPr>
          <p:spPr>
            <a:xfrm>
              <a:off x="6821742" y="8508074"/>
              <a:ext cx="464222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210 옴니고딕OTF 030" panose="02020503020101020101" pitchFamily="18" charset="-127"/>
                  <a:ea typeface="210 옴니고딕OTF 030" panose="02020503020101020101" pitchFamily="18" charset="-127"/>
                </a:rPr>
                <a:t>바른 자세 생활 바름</a:t>
              </a:r>
              <a:endPara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endParaRPr>
            </a:p>
          </p:txBody>
        </p:sp>
      </p:grpSp>
      <p:sp>
        <p:nvSpPr>
          <p:cNvPr id="13" name="Object 19">
            <a:extLst>
              <a:ext uri="{FF2B5EF4-FFF2-40B4-BE49-F238E27FC236}">
                <a16:creationId xmlns:a16="http://schemas.microsoft.com/office/drawing/2014/main" id="{E6CEEFAD-88A4-4E54-9E65-EA3CC5E0B3A3}"/>
              </a:ext>
            </a:extLst>
          </p:cNvPr>
          <p:cNvSpPr txBox="1"/>
          <p:nvPr/>
        </p:nvSpPr>
        <p:spPr>
          <a:xfrm>
            <a:off x="4649898" y="3314700"/>
            <a:ext cx="898592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</a:t>
            </a:r>
            <a:r>
              <a:rPr kumimoji="0" lang="en-US" altLang="ko-KR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. </a:t>
            </a:r>
            <a:r>
              <a:rPr kumimoji="0" lang="ko-KR" altLang="en-US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kumimoji="0" lang="en-US" altLang="ko-KR" sz="4400" b="1" i="0" u="none" strike="noStrike" kern="0" cap="none" spc="-100" normalizeH="0" baseline="0" noProof="0" dirty="0">
                <a:ln>
                  <a:noFill/>
                </a:ln>
                <a:solidFill>
                  <a:srgbClr val="424835"/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- Web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202596"/>
      </p:ext>
    </p:extLst>
  </p:cSld>
  <p:clrMapOvr>
    <a:masterClrMapping/>
  </p:clrMapOvr>
  <p:transition spd="med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– Web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268984"/>
            <a:ext cx="19202400" cy="8827516"/>
            <a:chOff x="-381000" y="1268984"/>
            <a:chExt cx="19202400" cy="7808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8" t="22034" r="23565" b="22391"/>
            <a:stretch/>
          </p:blipFill>
          <p:spPr>
            <a:xfrm>
              <a:off x="-381000" y="1268984"/>
              <a:ext cx="19202400" cy="78086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664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BF4769A-5272-431C-AC30-A93C5E97A09F}"/>
              </a:ext>
            </a:extLst>
          </p:cNvPr>
          <p:cNvSpPr txBox="1"/>
          <p:nvPr/>
        </p:nvSpPr>
        <p:spPr>
          <a:xfrm>
            <a:off x="852135" y="2077903"/>
            <a:ext cx="318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main.py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710409-945A-4A0F-B54C-831DE62DA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04" y="2019300"/>
            <a:ext cx="6412591" cy="73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44788"/>
      </p:ext>
    </p:extLst>
  </p:cSld>
  <p:clrMapOvr>
    <a:masterClrMapping/>
  </p:clrMapOvr>
  <p:transition spd="med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– Web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268984"/>
            <a:ext cx="19202400" cy="8827516"/>
            <a:chOff x="-381000" y="1268984"/>
            <a:chExt cx="19202400" cy="7808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8" t="22034" r="23565" b="22391"/>
            <a:stretch/>
          </p:blipFill>
          <p:spPr>
            <a:xfrm>
              <a:off x="-381000" y="1268984"/>
              <a:ext cx="19202400" cy="78086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664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BF4769A-5272-431C-AC30-A93C5E97A09F}"/>
              </a:ext>
            </a:extLst>
          </p:cNvPr>
          <p:cNvSpPr txBox="1"/>
          <p:nvPr/>
        </p:nvSpPr>
        <p:spPr>
          <a:xfrm>
            <a:off x="852135" y="2077903"/>
            <a:ext cx="318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</a:t>
            </a:r>
            <a:r>
              <a:rPr lang="en-US" altLang="ko-KR" sz="2400" b="1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generate()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643E65-4D42-4CE7-BF6B-B415F6077194}"/>
              </a:ext>
            </a:extLst>
          </p:cNvPr>
          <p:cNvSpPr txBox="1"/>
          <p:nvPr/>
        </p:nvSpPr>
        <p:spPr>
          <a:xfrm>
            <a:off x="10447755" y="2185802"/>
            <a:ext cx="318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자세 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DA72990-C0BA-4970-8067-11654B019587}"/>
              </a:ext>
            </a:extLst>
          </p:cNvPr>
          <p:cNvGrpSpPr/>
          <p:nvPr/>
        </p:nvGrpSpPr>
        <p:grpSpPr>
          <a:xfrm>
            <a:off x="11869824" y="6295024"/>
            <a:ext cx="4404196" cy="1462885"/>
            <a:chOff x="1645835" y="3057930"/>
            <a:chExt cx="5937579" cy="1972209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E3A66394-D132-4003-9F94-873C305E5734}"/>
                </a:ext>
              </a:extLst>
            </p:cNvPr>
            <p:cNvSpPr/>
            <p:nvPr/>
          </p:nvSpPr>
          <p:spPr>
            <a:xfrm>
              <a:off x="1645835" y="3064875"/>
              <a:ext cx="5922254" cy="195149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6E4421-774A-4356-85DE-FFC574D498EF}"/>
                </a:ext>
              </a:extLst>
            </p:cNvPr>
            <p:cNvSpPr txBox="1"/>
            <p:nvPr/>
          </p:nvSpPr>
          <p:spPr>
            <a:xfrm>
              <a:off x="2805613" y="3720678"/>
              <a:ext cx="3952405" cy="1309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000" spc="-122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Tensorflow</a:t>
              </a:r>
              <a:r>
                <a:rPr lang="en-US" altLang="ko-KR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spc="-122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Keras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DNN </a:t>
              </a:r>
              <a:r>
                <a:rPr lang="en-US" altLang="ko-KR" sz="2000" spc="-122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Model.predict</a:t>
              </a:r>
              <a:r>
                <a:rPr lang="en-US" altLang="ko-KR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(X)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CBEAC64-ABA1-477C-AEE5-FFB4F6CF4FAC}"/>
                </a:ext>
              </a:extLst>
            </p:cNvPr>
            <p:cNvSpPr txBox="1"/>
            <p:nvPr/>
          </p:nvSpPr>
          <p:spPr>
            <a:xfrm>
              <a:off x="3184543" y="3057930"/>
              <a:ext cx="2782442" cy="6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lang="ko-KR" altLang="en-US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자세 분류</a:t>
              </a:r>
              <a:endParaRPr lang="en-US" altLang="ko-KR" sz="2000" b="1" spc="-122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8E4880-CB8A-437C-97C0-6D70C0C5E87B}"/>
                </a:ext>
              </a:extLst>
            </p:cNvPr>
            <p:cNvCxnSpPr>
              <a:cxnSpLocks/>
            </p:cNvCxnSpPr>
            <p:nvPr/>
          </p:nvCxnSpPr>
          <p:spPr>
            <a:xfrm>
              <a:off x="1645835" y="3766131"/>
              <a:ext cx="5937579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4C06F71-DC0D-43C1-B607-A030CEED49C9}"/>
              </a:ext>
            </a:extLst>
          </p:cNvPr>
          <p:cNvGrpSpPr/>
          <p:nvPr/>
        </p:nvGrpSpPr>
        <p:grpSpPr>
          <a:xfrm>
            <a:off x="11838679" y="2894011"/>
            <a:ext cx="4446818" cy="1480919"/>
            <a:chOff x="1645835" y="3031582"/>
            <a:chExt cx="5995041" cy="1996520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6425BD24-5A06-4818-BFFD-223B826E82A7}"/>
                </a:ext>
              </a:extLst>
            </p:cNvPr>
            <p:cNvSpPr/>
            <p:nvPr/>
          </p:nvSpPr>
          <p:spPr>
            <a:xfrm>
              <a:off x="1645835" y="3064876"/>
              <a:ext cx="5979568" cy="19514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DDE06E-1876-49F9-8F99-1758AD75389A}"/>
                </a:ext>
              </a:extLst>
            </p:cNvPr>
            <p:cNvSpPr txBox="1"/>
            <p:nvPr/>
          </p:nvSpPr>
          <p:spPr>
            <a:xfrm>
              <a:off x="2676660" y="3718642"/>
              <a:ext cx="4294290" cy="130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spc="-122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웹캠</a:t>
              </a: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실시간 스트리밍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spc="-122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웹캠</a:t>
              </a: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이미지 캡쳐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4E0ACCE-17AF-4F80-8BE9-AC5439A7437F}"/>
                </a:ext>
              </a:extLst>
            </p:cNvPr>
            <p:cNvSpPr txBox="1"/>
            <p:nvPr/>
          </p:nvSpPr>
          <p:spPr>
            <a:xfrm>
              <a:off x="3772092" y="3031582"/>
              <a:ext cx="1691319" cy="687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lang="ko-KR" altLang="en-US" sz="2000" b="1" spc="-122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웹캠</a:t>
              </a:r>
              <a:endParaRPr lang="en-US" altLang="ko-KR" sz="2000" b="1" spc="-122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CF4AB2D8-4AA2-4F3A-9946-A90DE54A76EF}"/>
                </a:ext>
              </a:extLst>
            </p:cNvPr>
            <p:cNvCxnSpPr>
              <a:cxnSpLocks/>
            </p:cNvCxnSpPr>
            <p:nvPr/>
          </p:nvCxnSpPr>
          <p:spPr>
            <a:xfrm>
              <a:off x="1645835" y="3766131"/>
              <a:ext cx="5995041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082D902-CFE5-4590-AC9F-D19D8F175080}"/>
              </a:ext>
            </a:extLst>
          </p:cNvPr>
          <p:cNvGrpSpPr/>
          <p:nvPr/>
        </p:nvGrpSpPr>
        <p:grpSpPr>
          <a:xfrm>
            <a:off x="11869823" y="4567215"/>
            <a:ext cx="4392829" cy="1472884"/>
            <a:chOff x="1645835" y="3036945"/>
            <a:chExt cx="5517753" cy="198568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53A4C418-BEDF-4129-B50B-C9A320637DCD}"/>
                </a:ext>
              </a:extLst>
            </p:cNvPr>
            <p:cNvSpPr/>
            <p:nvPr/>
          </p:nvSpPr>
          <p:spPr>
            <a:xfrm>
              <a:off x="1645835" y="3064875"/>
              <a:ext cx="5503513" cy="19514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F5893FC-5075-4F2C-8B4F-23A0FF30B887}"/>
                </a:ext>
              </a:extLst>
            </p:cNvPr>
            <p:cNvSpPr txBox="1"/>
            <p:nvPr/>
          </p:nvSpPr>
          <p:spPr>
            <a:xfrm>
              <a:off x="2352117" y="3713173"/>
              <a:ext cx="4453489" cy="1309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이미지에서 </a:t>
              </a:r>
              <a:r>
                <a:rPr lang="en-US" altLang="ko-KR" sz="2000" spc="-122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Keypoints</a:t>
              </a: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추출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X: 2</a:t>
              </a: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차원 →</a:t>
              </a:r>
              <a:r>
                <a:rPr lang="en-US" altLang="ko-KR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1</a:t>
              </a: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차원 배열 변환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7B3CDE0-CBAB-49F5-8FAE-EB5ADA5746F5}"/>
                </a:ext>
              </a:extLst>
            </p:cNvPr>
            <p:cNvSpPr txBox="1"/>
            <p:nvPr/>
          </p:nvSpPr>
          <p:spPr>
            <a:xfrm>
              <a:off x="2953399" y="3036945"/>
              <a:ext cx="2888383" cy="6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 </a:t>
              </a:r>
              <a:r>
                <a:rPr lang="ko-KR" altLang="en-US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자세 추정</a:t>
              </a:r>
              <a:endParaRPr lang="en-US" altLang="ko-KR" sz="2000" b="1" spc="-122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3B52B69-FFAB-49BA-AF2A-59CC268DB835}"/>
                </a:ext>
              </a:extLst>
            </p:cNvPr>
            <p:cNvCxnSpPr>
              <a:cxnSpLocks/>
            </p:cNvCxnSpPr>
            <p:nvPr/>
          </p:nvCxnSpPr>
          <p:spPr>
            <a:xfrm>
              <a:off x="1645835" y="3766130"/>
              <a:ext cx="5517753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40AE0C5-2317-4C83-A733-D85398433237}"/>
              </a:ext>
            </a:extLst>
          </p:cNvPr>
          <p:cNvGrpSpPr/>
          <p:nvPr/>
        </p:nvGrpSpPr>
        <p:grpSpPr>
          <a:xfrm>
            <a:off x="11855094" y="7941284"/>
            <a:ext cx="4407559" cy="1499015"/>
            <a:chOff x="1645835" y="3005882"/>
            <a:chExt cx="5942113" cy="2020918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B11FCB7-F47B-4995-BD3D-CBB31AE5087E}"/>
                </a:ext>
              </a:extLst>
            </p:cNvPr>
            <p:cNvSpPr/>
            <p:nvPr/>
          </p:nvSpPr>
          <p:spPr>
            <a:xfrm>
              <a:off x="1645835" y="3064875"/>
              <a:ext cx="5926778" cy="19514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9978F17-8956-4919-BD4F-ED3FA48960A7}"/>
                </a:ext>
              </a:extLst>
            </p:cNvPr>
            <p:cNvSpPr txBox="1"/>
            <p:nvPr/>
          </p:nvSpPr>
          <p:spPr>
            <a:xfrm>
              <a:off x="2054860" y="3717339"/>
              <a:ext cx="5517753" cy="1309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000" spc="-122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Pose_result</a:t>
              </a:r>
              <a:r>
                <a:rPr lang="en-US" altLang="ko-KR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</a:t>
              </a: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자세결과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000" spc="-122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Warning_message</a:t>
              </a:r>
              <a:r>
                <a:rPr lang="en-US" altLang="ko-KR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 </a:t>
              </a:r>
              <a:r>
                <a:rPr lang="ko-KR" altLang="en-US" sz="2000" spc="-122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경고메세지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D2F6334-7B89-43E9-80BE-167F30B64A11}"/>
                </a:ext>
              </a:extLst>
            </p:cNvPr>
            <p:cNvSpPr txBox="1"/>
            <p:nvPr/>
          </p:nvSpPr>
          <p:spPr>
            <a:xfrm>
              <a:off x="3243261" y="3005882"/>
              <a:ext cx="2782442" cy="6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4. </a:t>
              </a:r>
              <a:r>
                <a:rPr lang="ko-KR" altLang="en-US" sz="20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결과 반환</a:t>
              </a:r>
              <a:endParaRPr lang="en-US" altLang="ko-KR" sz="2000" b="1" spc="-122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1A0B5D0-E69A-422E-8A58-E38687BA0667}"/>
                </a:ext>
              </a:extLst>
            </p:cNvPr>
            <p:cNvCxnSpPr>
              <a:cxnSpLocks/>
            </p:cNvCxnSpPr>
            <p:nvPr/>
          </p:nvCxnSpPr>
          <p:spPr>
            <a:xfrm>
              <a:off x="1645835" y="3766130"/>
              <a:ext cx="5942113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1EDF308E-014A-4743-B419-BD60A8107FDC}"/>
              </a:ext>
            </a:extLst>
          </p:cNvPr>
          <p:cNvGrpSpPr/>
          <p:nvPr/>
        </p:nvGrpSpPr>
        <p:grpSpPr>
          <a:xfrm>
            <a:off x="6500932" y="5788184"/>
            <a:ext cx="7025359" cy="21429"/>
            <a:chOff x="5630178" y="5187680"/>
            <a:chExt cx="7025359" cy="21429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DCDF7B33-B5BA-414D-967F-5911FB2AB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A477B44-4EF6-494A-85BD-8F6C0B1C6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86" y="2019300"/>
            <a:ext cx="7723877" cy="754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2603"/>
      </p:ext>
    </p:extLst>
  </p:cSld>
  <p:clrMapOvr>
    <a:masterClrMapping/>
  </p:clrMapOvr>
  <p:transition spd="med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– Web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268984"/>
            <a:ext cx="19202400" cy="8827516"/>
            <a:chOff x="-381000" y="1268984"/>
            <a:chExt cx="19202400" cy="7808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8" t="22034" r="23565" b="22391"/>
            <a:stretch/>
          </p:blipFill>
          <p:spPr>
            <a:xfrm>
              <a:off x="-381000" y="1268984"/>
              <a:ext cx="19202400" cy="78086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664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BF4769A-5272-431C-AC30-A93C5E97A09F}"/>
              </a:ext>
            </a:extLst>
          </p:cNvPr>
          <p:cNvSpPr txBox="1"/>
          <p:nvPr/>
        </p:nvSpPr>
        <p:spPr>
          <a:xfrm>
            <a:off x="852134" y="2077903"/>
            <a:ext cx="52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</a:t>
            </a:r>
            <a:r>
              <a:rPr lang="en-US" altLang="ko-KR" sz="2400" b="1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generate() : </a:t>
            </a:r>
            <a:r>
              <a:rPr lang="en-US" altLang="ko-KR" sz="2400" b="1" kern="0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headdown</a:t>
            </a:r>
            <a:r>
              <a:rPr lang="en-US" altLang="ko-KR" sz="2400" b="1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이벤트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4320A68-9AF9-461B-90E7-E1EC26B8B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45" y="1789975"/>
            <a:ext cx="5757487" cy="784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68284"/>
      </p:ext>
    </p:extLst>
  </p:cSld>
  <p:clrMapOvr>
    <a:masterClrMapping/>
  </p:clrMapOvr>
  <p:transition spd="med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– Web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268984"/>
            <a:ext cx="19202400" cy="8827516"/>
            <a:chOff x="-381000" y="1268984"/>
            <a:chExt cx="19202400" cy="7808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8" t="22034" r="23565" b="22391"/>
            <a:stretch/>
          </p:blipFill>
          <p:spPr>
            <a:xfrm>
              <a:off x="-381000" y="1268984"/>
              <a:ext cx="19202400" cy="78086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664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BF4769A-5272-431C-AC30-A93C5E97A09F}"/>
              </a:ext>
            </a:extLst>
          </p:cNvPr>
          <p:cNvSpPr txBox="1"/>
          <p:nvPr/>
        </p:nvSpPr>
        <p:spPr>
          <a:xfrm>
            <a:off x="852135" y="2077903"/>
            <a:ext cx="318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</a:t>
            </a:r>
            <a:r>
              <a:rPr lang="en-US" altLang="ko-KR" sz="2400" b="1" kern="0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posedb</a:t>
            </a:r>
            <a:r>
              <a:rPr lang="en-US" altLang="ko-KR" sz="2400" b="1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71418E-1DDD-4075-8959-B27E39F56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04" y="1943100"/>
            <a:ext cx="7658934" cy="76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60106"/>
      </p:ext>
    </p:extLst>
  </p:cSld>
  <p:clrMapOvr>
    <a:masterClrMapping/>
  </p:clrMapOvr>
  <p:transition spd="med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– Web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268984"/>
            <a:ext cx="19202400" cy="8827516"/>
            <a:chOff x="-381000" y="1268984"/>
            <a:chExt cx="19202400" cy="7808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8" t="22034" r="23565" b="22391"/>
            <a:stretch/>
          </p:blipFill>
          <p:spPr>
            <a:xfrm>
              <a:off x="-381000" y="1268984"/>
              <a:ext cx="19202400" cy="78086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664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BF4769A-5272-431C-AC30-A93C5E97A09F}"/>
              </a:ext>
            </a:extLst>
          </p:cNvPr>
          <p:cNvSpPr txBox="1"/>
          <p:nvPr/>
        </p:nvSpPr>
        <p:spPr>
          <a:xfrm>
            <a:off x="852135" y="2077903"/>
            <a:ext cx="318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</a:t>
            </a:r>
            <a:r>
              <a:rPr lang="en-US" altLang="ko-KR" sz="2400" b="1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index.html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4D78CF-5767-432B-8061-484C26CFF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132" y="2040377"/>
            <a:ext cx="9954135" cy="753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18819"/>
      </p:ext>
    </p:extLst>
  </p:cSld>
  <p:clrMapOvr>
    <a:masterClrMapping/>
  </p:clrMapOvr>
  <p:transition spd="med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5.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 내용 </a:t>
            </a:r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– Web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0E8B64-EC80-6744-61DE-A7F13A4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94" y="1544139"/>
            <a:ext cx="37715008" cy="9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268984"/>
            <a:ext cx="19202400" cy="8827516"/>
            <a:chOff x="-381000" y="1268984"/>
            <a:chExt cx="19202400" cy="7808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3928" t="22034" r="23565" b="22391"/>
            <a:stretch/>
          </p:blipFill>
          <p:spPr>
            <a:xfrm>
              <a:off x="-381000" y="1268984"/>
              <a:ext cx="19202400" cy="78086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664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BF4769A-5272-431C-AC30-A93C5E97A09F}"/>
              </a:ext>
            </a:extLst>
          </p:cNvPr>
          <p:cNvSpPr txBox="1"/>
          <p:nvPr/>
        </p:nvSpPr>
        <p:spPr>
          <a:xfrm>
            <a:off x="852135" y="2077903"/>
            <a:ext cx="318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posedb</a:t>
            </a:r>
            <a:r>
              <a:rPr lang="en-US" altLang="ko-KR" sz="2400" b="1" kern="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.html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F663AFD-2B06-4650-94E3-5657236F1A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2" r="5019"/>
          <a:stretch/>
        </p:blipFill>
        <p:spPr>
          <a:xfrm>
            <a:off x="4026326" y="2077903"/>
            <a:ext cx="11474871" cy="73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77136"/>
      </p:ext>
    </p:extLst>
  </p:cSld>
  <p:clrMapOvr>
    <a:masterClrMapping/>
  </p:clrMapOvr>
  <p:transition spd="med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6.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향후계획 및 기대효과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자세 분류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19E40-CA89-FBB7-EDC4-D3C16563D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7374802-D064-4639-1D26-20FA5F2C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2963DB-29FC-2976-F98D-0694A207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9388F7-F990-E7C8-490E-B644A54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76" y="1268984"/>
            <a:ext cx="11520000" cy="61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DE76F-A933-39C1-DF48-285A74AF55C7}"/>
              </a:ext>
            </a:extLst>
          </p:cNvPr>
          <p:cNvSpPr txBox="1"/>
          <p:nvPr/>
        </p:nvSpPr>
        <p:spPr>
          <a:xfrm>
            <a:off x="7711670" y="4547167"/>
            <a:ext cx="28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 넣기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381000" y="1296036"/>
            <a:ext cx="19202400" cy="8827516"/>
            <a:chOff x="-381000" y="1268984"/>
            <a:chExt cx="19202400" cy="7808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 cstate="print"/>
            <a:srcRect l="23928" t="22034" r="23565" b="22391"/>
            <a:stretch/>
          </p:blipFill>
          <p:spPr>
            <a:xfrm>
              <a:off x="-381000" y="1268984"/>
              <a:ext cx="19202400" cy="78086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85714"/>
              <a:ext cx="18285714" cy="7066400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1EDF308E-014A-4743-B419-BD60A8107FDC}"/>
              </a:ext>
            </a:extLst>
          </p:cNvPr>
          <p:cNvGrpSpPr/>
          <p:nvPr/>
        </p:nvGrpSpPr>
        <p:grpSpPr>
          <a:xfrm>
            <a:off x="6172812" y="5826004"/>
            <a:ext cx="7025359" cy="21429"/>
            <a:chOff x="5630178" y="5187680"/>
            <a:chExt cx="7025359" cy="21429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DCDF7B33-B5BA-414D-967F-5911FB2AB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BF4769A-5272-431C-AC30-A93C5E97A09F}"/>
              </a:ext>
            </a:extLst>
          </p:cNvPr>
          <p:cNvSpPr txBox="1"/>
          <p:nvPr/>
        </p:nvSpPr>
        <p:spPr>
          <a:xfrm>
            <a:off x="852135" y="2077903"/>
            <a:ext cx="318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향후계획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FF295-A8DE-421B-AF1B-2B67C90677CA}"/>
              </a:ext>
            </a:extLst>
          </p:cNvPr>
          <p:cNvSpPr txBox="1"/>
          <p:nvPr/>
        </p:nvSpPr>
        <p:spPr>
          <a:xfrm>
            <a:off x="10552312" y="2166041"/>
            <a:ext cx="318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▣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en-US" altLang="ko-KR" sz="2400" spc="-122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7F7EB64-8497-4A50-BDCB-7B920E7357E0}"/>
              </a:ext>
            </a:extLst>
          </p:cNvPr>
          <p:cNvGrpSpPr/>
          <p:nvPr/>
        </p:nvGrpSpPr>
        <p:grpSpPr>
          <a:xfrm>
            <a:off x="2362200" y="7305475"/>
            <a:ext cx="5517753" cy="1951494"/>
            <a:chOff x="1645835" y="3064875"/>
            <a:chExt cx="5517753" cy="195149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B41F15F-3D27-4EF4-AF73-B6C1570C7D39}"/>
                </a:ext>
              </a:extLst>
            </p:cNvPr>
            <p:cNvSpPr/>
            <p:nvPr/>
          </p:nvSpPr>
          <p:spPr>
            <a:xfrm>
              <a:off x="1645835" y="3064875"/>
              <a:ext cx="5503513" cy="1951494"/>
            </a:xfrm>
            <a:prstGeom prst="roundRect">
              <a:avLst/>
            </a:prstGeom>
            <a:solidFill>
              <a:srgbClr val="DCE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50C30D-F3DB-4B1A-A920-DA63943EF08E}"/>
                </a:ext>
              </a:extLst>
            </p:cNvPr>
            <p:cNvSpPr txBox="1"/>
            <p:nvPr/>
          </p:nvSpPr>
          <p:spPr>
            <a:xfrm>
              <a:off x="2695860" y="3871706"/>
              <a:ext cx="3952405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개인별 자세 데이터 기반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맞춤형 조언</a:t>
              </a:r>
              <a:r>
                <a:rPr lang="en-US" altLang="ko-KR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운동 지도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12B0D9-EA21-4E7C-A192-B6AB882AEA1B}"/>
                </a:ext>
              </a:extLst>
            </p:cNvPr>
            <p:cNvSpPr txBox="1"/>
            <p:nvPr/>
          </p:nvSpPr>
          <p:spPr>
            <a:xfrm>
              <a:off x="3033368" y="3073392"/>
              <a:ext cx="2782443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개인 맞춤형 기능 제공</a:t>
              </a:r>
              <a:endParaRPr lang="en-US" altLang="ko-KR" sz="2400" b="1" spc="-122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EA6B4DD-032A-49BA-B6AC-C694A7073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45835" y="3766130"/>
              <a:ext cx="5517753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F8B0F05-86D1-4F40-AF14-61477DD5EA6D}"/>
              </a:ext>
            </a:extLst>
          </p:cNvPr>
          <p:cNvGrpSpPr/>
          <p:nvPr/>
        </p:nvGrpSpPr>
        <p:grpSpPr>
          <a:xfrm>
            <a:off x="2382079" y="2959050"/>
            <a:ext cx="5517753" cy="1951494"/>
            <a:chOff x="1645835" y="3064875"/>
            <a:chExt cx="5517753" cy="1951494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8154A8B-7375-4406-90D7-629CD764A413}"/>
                </a:ext>
              </a:extLst>
            </p:cNvPr>
            <p:cNvSpPr/>
            <p:nvPr/>
          </p:nvSpPr>
          <p:spPr>
            <a:xfrm>
              <a:off x="1645835" y="3064875"/>
              <a:ext cx="5503513" cy="1951494"/>
            </a:xfrm>
            <a:prstGeom prst="roundRect">
              <a:avLst/>
            </a:prstGeom>
            <a:solidFill>
              <a:srgbClr val="DCE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C1CED01-C922-4737-A30E-BFA6109AD50C}"/>
                </a:ext>
              </a:extLst>
            </p:cNvPr>
            <p:cNvSpPr txBox="1"/>
            <p:nvPr/>
          </p:nvSpPr>
          <p:spPr>
            <a:xfrm>
              <a:off x="2695860" y="3871706"/>
              <a:ext cx="3952405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자세</a:t>
              </a:r>
              <a:r>
                <a:rPr lang="en-US" altLang="ko-KR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졸림 탐지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DNN </a:t>
              </a: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외의 다른 알고리즘 사용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DB9DF7-15F4-4A8F-B32F-9EE50F576088}"/>
                </a:ext>
              </a:extLst>
            </p:cNvPr>
            <p:cNvSpPr txBox="1"/>
            <p:nvPr/>
          </p:nvSpPr>
          <p:spPr>
            <a:xfrm>
              <a:off x="3433010" y="3101698"/>
              <a:ext cx="2201302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 성능 개선</a:t>
              </a:r>
              <a:endParaRPr lang="en-US" altLang="ko-KR" sz="2400" b="1" spc="-122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34A045F-B134-48A3-BE38-FC4074A75A4A}"/>
                </a:ext>
              </a:extLst>
            </p:cNvPr>
            <p:cNvCxnSpPr>
              <a:cxnSpLocks/>
            </p:cNvCxnSpPr>
            <p:nvPr/>
          </p:nvCxnSpPr>
          <p:spPr>
            <a:xfrm>
              <a:off x="1645835" y="3766130"/>
              <a:ext cx="5517753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57C152-A4C9-46F4-82F4-C5C42F603525}"/>
              </a:ext>
            </a:extLst>
          </p:cNvPr>
          <p:cNvGrpSpPr/>
          <p:nvPr/>
        </p:nvGrpSpPr>
        <p:grpSpPr>
          <a:xfrm>
            <a:off x="2362200" y="5154600"/>
            <a:ext cx="5517753" cy="1951494"/>
            <a:chOff x="1645835" y="3064875"/>
            <a:chExt cx="5517753" cy="195149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C2A0304-4F1E-46A6-B1BC-F17165640DFF}"/>
                </a:ext>
              </a:extLst>
            </p:cNvPr>
            <p:cNvSpPr/>
            <p:nvPr/>
          </p:nvSpPr>
          <p:spPr>
            <a:xfrm>
              <a:off x="1645835" y="3064875"/>
              <a:ext cx="5503513" cy="1951494"/>
            </a:xfrm>
            <a:prstGeom prst="roundRect">
              <a:avLst/>
            </a:prstGeom>
            <a:solidFill>
              <a:srgbClr val="DCE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7F265C-01EC-4012-B201-B6350F02143A}"/>
                </a:ext>
              </a:extLst>
            </p:cNvPr>
            <p:cNvSpPr txBox="1"/>
            <p:nvPr/>
          </p:nvSpPr>
          <p:spPr>
            <a:xfrm>
              <a:off x="2695860" y="3871706"/>
              <a:ext cx="3952405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유지관리 용이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spc="-122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접근성 확대</a:t>
              </a:r>
              <a:endParaRPr lang="en-US" altLang="ko-KR" sz="2000" spc="-122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20FD7E-BF93-4608-A341-BFF6C943A123}"/>
                </a:ext>
              </a:extLst>
            </p:cNvPr>
            <p:cNvSpPr txBox="1"/>
            <p:nvPr/>
          </p:nvSpPr>
          <p:spPr>
            <a:xfrm>
              <a:off x="3304060" y="3087000"/>
              <a:ext cx="2201302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모듈화 및 배포</a:t>
              </a:r>
              <a:endParaRPr lang="en-US" altLang="ko-KR" sz="2400" b="1" spc="-122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BF7122E-AF53-4E88-8A34-776F43BFC04F}"/>
                </a:ext>
              </a:extLst>
            </p:cNvPr>
            <p:cNvCxnSpPr>
              <a:cxnSpLocks/>
            </p:cNvCxnSpPr>
            <p:nvPr/>
          </p:nvCxnSpPr>
          <p:spPr>
            <a:xfrm>
              <a:off x="1645835" y="3766130"/>
              <a:ext cx="5517753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249623F-B77C-49F2-B0DD-3BC9D6E9A568}"/>
              </a:ext>
            </a:extLst>
          </p:cNvPr>
          <p:cNvGrpSpPr/>
          <p:nvPr/>
        </p:nvGrpSpPr>
        <p:grpSpPr>
          <a:xfrm>
            <a:off x="11409969" y="3818278"/>
            <a:ext cx="5503513" cy="1951494"/>
            <a:chOff x="1645835" y="3064875"/>
            <a:chExt cx="5503513" cy="1951494"/>
          </a:xfrm>
          <a:solidFill>
            <a:srgbClr val="DEE7D1"/>
          </a:solidFill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2340E4E1-19C9-4DF4-901D-68D72397AA4B}"/>
                </a:ext>
              </a:extLst>
            </p:cNvPr>
            <p:cNvSpPr/>
            <p:nvPr/>
          </p:nvSpPr>
          <p:spPr>
            <a:xfrm>
              <a:off x="1645835" y="3064875"/>
              <a:ext cx="5503513" cy="195149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789187B-10A0-4AAA-AC81-EDBD5695F759}"/>
                </a:ext>
              </a:extLst>
            </p:cNvPr>
            <p:cNvSpPr txBox="1"/>
            <p:nvPr/>
          </p:nvSpPr>
          <p:spPr>
            <a:xfrm>
              <a:off x="2675625" y="3722934"/>
              <a:ext cx="3953116" cy="5930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사용자의 상체 자세습관 파악</a:t>
              </a:r>
              <a:endParaRPr lang="en-US" altLang="ko-KR" sz="2400" b="1" spc="-122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2" name="그래픽 81" descr="배지 1 윤곽선">
            <a:extLst>
              <a:ext uri="{FF2B5EF4-FFF2-40B4-BE49-F238E27FC236}">
                <a16:creationId xmlns:a16="http://schemas.microsoft.com/office/drawing/2014/main" id="{05F6D531-FC8F-488C-953E-657987B9B5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2477" y="4106827"/>
            <a:ext cx="1393805" cy="1393805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7B8160AF-CC82-4446-869B-25FCB161D3F8}"/>
              </a:ext>
            </a:extLst>
          </p:cNvPr>
          <p:cNvGrpSpPr/>
          <p:nvPr/>
        </p:nvGrpSpPr>
        <p:grpSpPr>
          <a:xfrm>
            <a:off x="11390090" y="6013828"/>
            <a:ext cx="5503513" cy="1951494"/>
            <a:chOff x="1645835" y="3064875"/>
            <a:chExt cx="5503513" cy="1951494"/>
          </a:xfrm>
          <a:solidFill>
            <a:srgbClr val="DEE7D1"/>
          </a:solidFill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637668D1-8E45-461C-8424-78F32297F586}"/>
                </a:ext>
              </a:extLst>
            </p:cNvPr>
            <p:cNvSpPr/>
            <p:nvPr/>
          </p:nvSpPr>
          <p:spPr>
            <a:xfrm>
              <a:off x="1645835" y="3064875"/>
              <a:ext cx="5503513" cy="195149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z="1800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spc="-122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D1D5C4E-CC2A-4572-9213-E7DABCCED65E}"/>
                </a:ext>
              </a:extLst>
            </p:cNvPr>
            <p:cNvSpPr txBox="1"/>
            <p:nvPr/>
          </p:nvSpPr>
          <p:spPr>
            <a:xfrm>
              <a:off x="2613014" y="3737906"/>
              <a:ext cx="3606739" cy="5930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PC </a:t>
              </a:r>
              <a:r>
                <a:rPr lang="ko-KR" altLang="en-US" sz="2400" b="1" spc="-122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업무 시 자세관리 및 개선</a:t>
              </a:r>
              <a:endParaRPr lang="en-US" altLang="ko-KR" sz="2400" b="1" spc="-122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8" name="그래픽 87" descr="배지 윤곽선">
            <a:extLst>
              <a:ext uri="{FF2B5EF4-FFF2-40B4-BE49-F238E27FC236}">
                <a16:creationId xmlns:a16="http://schemas.microsoft.com/office/drawing/2014/main" id="{1553BE2A-E1DA-46AB-8784-B4E7D7CAC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91178" y="6341202"/>
            <a:ext cx="1391055" cy="13910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75FC9E-B935-4CF5-84D6-2D6E4D6B30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79" y="5595770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E897921-FBF6-4923-8D01-56E6090B16F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79" y="7918401"/>
            <a:ext cx="1080000" cy="10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E12577-8649-47A4-95E0-39B89104382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22" y="339633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32450"/>
      </p:ext>
    </p:extLst>
  </p:cSld>
  <p:clrMapOvr>
    <a:masterClrMapping/>
  </p:clrMapOvr>
  <p:transition spd="med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52206" y="-4952084"/>
            <a:ext cx="36571429" cy="232212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62" y="952500"/>
            <a:ext cx="18285714" cy="11610619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7E5E220A-20A6-3EC1-DFDF-97A4CA8BA110}"/>
              </a:ext>
            </a:extLst>
          </p:cNvPr>
          <p:cNvSpPr txBox="1"/>
          <p:nvPr/>
        </p:nvSpPr>
        <p:spPr>
          <a:xfrm>
            <a:off x="6988743" y="4592040"/>
            <a:ext cx="112969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dirty="0"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감사합니다</a:t>
            </a:r>
            <a:endParaRPr lang="en-US" sz="6600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12" name="그림 11" descr="그림, 스케치, 클립아트, 라인 아트이(가) 표시된 사진&#10;&#10;자동 생성된 설명">
            <a:extLst>
              <a:ext uri="{FF2B5EF4-FFF2-40B4-BE49-F238E27FC236}">
                <a16:creationId xmlns:a16="http://schemas.microsoft.com/office/drawing/2014/main" id="{0546ED0E-D662-5F73-AED1-2AA00C8193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37" r="28049"/>
          <a:stretch/>
        </p:blipFill>
        <p:spPr>
          <a:xfrm>
            <a:off x="7038007" y="7001456"/>
            <a:ext cx="4191001" cy="3277924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21609544-824F-48B4-6763-D9565E473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46215848">
            <a:extLst>
              <a:ext uri="{FF2B5EF4-FFF2-40B4-BE49-F238E27FC236}">
                <a16:creationId xmlns:a16="http://schemas.microsoft.com/office/drawing/2014/main" id="{3E48FFAF-4903-7C00-D82D-F54C1EE2A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45" y="8496300"/>
            <a:ext cx="2568509" cy="6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775197-0DBB-C918-0B2A-1D3A9EC8B9F7}"/>
              </a:ext>
            </a:extLst>
          </p:cNvPr>
          <p:cNvSpPr txBox="1"/>
          <p:nvPr/>
        </p:nvSpPr>
        <p:spPr>
          <a:xfrm>
            <a:off x="1295400" y="1948102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2023 IT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융합학부 졸업작품</a:t>
            </a:r>
          </a:p>
        </p:txBody>
      </p:sp>
    </p:spTree>
    <p:extLst>
      <p:ext uri="{BB962C8B-B14F-4D97-AF65-F5344CB8AC3E}">
        <p14:creationId xmlns:p14="http://schemas.microsoft.com/office/powerpoint/2010/main" val="2735770110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6699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084892" y="3315039"/>
            <a:ext cx="7874502" cy="20057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-17018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자세 교정을 위한 딥러닝 기반 자세 분석 시스템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marR="0" indent="-342900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-17018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정민경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김태웅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김혜진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이성용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김봉희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R="0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-17018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</a:pPr>
            <a:r>
              <a:rPr lang="en-US" altLang="ko-KR" sz="2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한국정보과학회 학술발표논문집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2020)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6324" y="3380011"/>
            <a:ext cx="7493942" cy="2670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-17018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"Real-time Human Pose Estimation in the Wild Using Deep Networks"</a:t>
            </a:r>
          </a:p>
          <a:p>
            <a:pPr marL="0" marR="0" indent="0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-17018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24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Zhe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Cao, Tomas Simon, Shih-En Wei, and </a:t>
            </a:r>
            <a:r>
              <a:rPr lang="en-US" altLang="ko-KR" sz="24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Yaser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Sheikh. (CVPR 2017)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2.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</a:t>
            </a:r>
            <a:r>
              <a:rPr 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 </a:t>
            </a:r>
            <a:r>
              <a:rPr lang="en-US" sz="4000" b="1" kern="0" spc="-100" dirty="0" err="1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배경</a:t>
            </a:r>
            <a:r>
              <a:rPr 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 및 목적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7692" y="2854304"/>
            <a:ext cx="21813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solidFill>
                  <a:srgbClr val="4248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Bold" pitchFamily="34" charset="0"/>
              </a:rPr>
              <a:t>국외</a:t>
            </a:r>
            <a:endParaRPr 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02200" y="2850948"/>
            <a:ext cx="21813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solidFill>
                  <a:srgbClr val="42483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oto Sans CJK KR Bold" pitchFamily="34" charset="0"/>
              </a:rPr>
              <a:t>국내</a:t>
            </a:r>
            <a:endParaRPr 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642610" y="2067499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en-US" altLang="ko-KR" sz="2800" b="1" kern="0" spc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작품</a:t>
            </a:r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b="1" kern="0" spc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</a:t>
            </a:r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b="1" kern="0" spc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</a:t>
            </a:r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외 </a:t>
            </a:r>
            <a:r>
              <a:rPr lang="en-US" altLang="ko-KR" sz="2800" b="1" kern="0" spc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</a:t>
            </a:r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b="1" kern="0" spc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194AF-0E30-6DDE-01D1-E97A3B731A13}"/>
              </a:ext>
            </a:extLst>
          </p:cNvPr>
          <p:cNvSpPr txBox="1"/>
          <p:nvPr/>
        </p:nvSpPr>
        <p:spPr>
          <a:xfrm>
            <a:off x="896098" y="6308190"/>
            <a:ext cx="7362970" cy="2005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-17018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"Convolutional Pose Machines" </a:t>
            </a:r>
          </a:p>
          <a:p>
            <a:pPr marL="580390" marR="0" indent="-580390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-17018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Shih-En Wei, Varun Ramakrishna, Takeo </a:t>
            </a:r>
            <a:r>
              <a:rPr lang="en-US" altLang="ko-KR" sz="24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Kanade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and </a:t>
            </a:r>
            <a:r>
              <a:rPr lang="en-US" altLang="ko-KR" sz="24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Yaser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Sheikh. (CVPR 2016)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6E06E-98A3-8FF0-5002-70230249AF0D}"/>
              </a:ext>
            </a:extLst>
          </p:cNvPr>
          <p:cNvSpPr txBox="1"/>
          <p:nvPr/>
        </p:nvSpPr>
        <p:spPr>
          <a:xfrm>
            <a:off x="10164756" y="5650276"/>
            <a:ext cx="8061357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-17018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“CNN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학습모델을 활용한 </a:t>
            </a: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거북목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증후군 자세 교정 시스템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indent="0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tabLst>
                <a:tab pos="-17018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  <a:tab pos="13208000" algn="l"/>
                <a:tab pos="13716000" algn="l"/>
                <a:tab pos="14224000" algn="l"/>
                <a:tab pos="14732000" algn="l"/>
                <a:tab pos="15240000" algn="l"/>
                <a:tab pos="15748000" algn="l"/>
              </a:tabLs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한지예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박진호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한국콘텐츠학회논문지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,2020)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래픽 10" descr="배지 1 윤곽선">
            <a:extLst>
              <a:ext uri="{FF2B5EF4-FFF2-40B4-BE49-F238E27FC236}">
                <a16:creationId xmlns:a16="http://schemas.microsoft.com/office/drawing/2014/main" id="{17B021B5-FBDA-33E6-71B3-933ABD519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775" y="3631126"/>
            <a:ext cx="523220" cy="523220"/>
          </a:xfrm>
          <a:prstGeom prst="rect">
            <a:avLst/>
          </a:prstGeom>
        </p:spPr>
      </p:pic>
      <p:pic>
        <p:nvPicPr>
          <p:cNvPr id="19" name="그래픽 18" descr="배지 윤곽선">
            <a:extLst>
              <a:ext uri="{FF2B5EF4-FFF2-40B4-BE49-F238E27FC236}">
                <a16:creationId xmlns:a16="http://schemas.microsoft.com/office/drawing/2014/main" id="{802F0D15-E44F-CE53-EC67-134300020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0" y="6438900"/>
            <a:ext cx="523220" cy="523220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id="{AA8F8F56-1B06-E398-49CF-5ED7A9A21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1936" y="3631126"/>
            <a:ext cx="523220" cy="523220"/>
          </a:xfrm>
          <a:prstGeom prst="rect">
            <a:avLst/>
          </a:prstGeom>
        </p:spPr>
      </p:pic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id="{F98A538B-CAED-7D30-6300-5F61363384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1936" y="5839480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2844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2.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</a:t>
            </a:r>
            <a:r>
              <a:rPr 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 </a:t>
            </a:r>
            <a:r>
              <a:rPr lang="en-US" sz="4000" b="1" kern="0" spc="-100" dirty="0" err="1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배경</a:t>
            </a:r>
            <a:r>
              <a:rPr 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 및 목적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36918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웹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 애플리케이션과의 비교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E58BD65-686E-645C-AD21-A47E9E5FB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22" y="3299155"/>
            <a:ext cx="8654952" cy="477883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ACD6CA-688E-C087-8E7C-82132152255C}"/>
              </a:ext>
            </a:extLst>
          </p:cNvPr>
          <p:cNvSpPr/>
          <p:nvPr/>
        </p:nvSpPr>
        <p:spPr>
          <a:xfrm>
            <a:off x="5334658" y="7897814"/>
            <a:ext cx="2974169" cy="57229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거북목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알림 웹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132E13-D81D-316E-4358-C8B915380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8607" y="1788213"/>
            <a:ext cx="4282071" cy="68203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AF8FE73-CDF6-BCE6-15F1-85CD660FEE8B}"/>
              </a:ext>
            </a:extLst>
          </p:cNvPr>
          <p:cNvSpPr/>
          <p:nvPr/>
        </p:nvSpPr>
        <p:spPr>
          <a:xfrm>
            <a:off x="13901845" y="7897814"/>
            <a:ext cx="2974169" cy="57229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SNPE app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85974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2.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</a:t>
            </a:r>
            <a:r>
              <a:rPr 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 </a:t>
            </a:r>
            <a:r>
              <a:rPr lang="en-US" sz="4000" b="1" kern="0" spc="-100" dirty="0" err="1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배경</a:t>
            </a:r>
            <a:r>
              <a:rPr 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 및 목적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3344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웹</a:t>
            </a:r>
            <a:r>
              <a:rPr lang="en-US" altLang="ko-KR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 애플리케이션과의 비교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C89D5C-D40F-F06D-E303-330733298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15701"/>
              </p:ext>
            </p:extLst>
          </p:nvPr>
        </p:nvGraphicFramePr>
        <p:xfrm>
          <a:off x="2847475" y="2713050"/>
          <a:ext cx="12584911" cy="5601148"/>
        </p:xfrm>
        <a:graphic>
          <a:graphicData uri="http://schemas.openxmlformats.org/drawingml/2006/table">
            <a:tbl>
              <a:tblPr/>
              <a:tblGrid>
                <a:gridCol w="1797844">
                  <a:extLst>
                    <a:ext uri="{9D8B030D-6E8A-4147-A177-3AD203B41FA5}">
                      <a16:colId xmlns:a16="http://schemas.microsoft.com/office/drawing/2014/main" val="1538348474"/>
                    </a:ext>
                  </a:extLst>
                </a:gridCol>
                <a:gridCol w="1288545">
                  <a:extLst>
                    <a:ext uri="{9D8B030D-6E8A-4147-A177-3AD203B41FA5}">
                      <a16:colId xmlns:a16="http://schemas.microsoft.com/office/drawing/2014/main" val="20306137"/>
                    </a:ext>
                  </a:extLst>
                </a:gridCol>
                <a:gridCol w="1967611">
                  <a:extLst>
                    <a:ext uri="{9D8B030D-6E8A-4147-A177-3AD203B41FA5}">
                      <a16:colId xmlns:a16="http://schemas.microsoft.com/office/drawing/2014/main" val="1159715354"/>
                    </a:ext>
                  </a:extLst>
                </a:gridCol>
                <a:gridCol w="1628079">
                  <a:extLst>
                    <a:ext uri="{9D8B030D-6E8A-4147-A177-3AD203B41FA5}">
                      <a16:colId xmlns:a16="http://schemas.microsoft.com/office/drawing/2014/main" val="1211515255"/>
                    </a:ext>
                  </a:extLst>
                </a:gridCol>
                <a:gridCol w="2307144">
                  <a:extLst>
                    <a:ext uri="{9D8B030D-6E8A-4147-A177-3AD203B41FA5}">
                      <a16:colId xmlns:a16="http://schemas.microsoft.com/office/drawing/2014/main" val="1651464166"/>
                    </a:ext>
                  </a:extLst>
                </a:gridCol>
                <a:gridCol w="1797844">
                  <a:extLst>
                    <a:ext uri="{9D8B030D-6E8A-4147-A177-3AD203B41FA5}">
                      <a16:colId xmlns:a16="http://schemas.microsoft.com/office/drawing/2014/main" val="612385942"/>
                    </a:ext>
                  </a:extLst>
                </a:gridCol>
                <a:gridCol w="1797844">
                  <a:extLst>
                    <a:ext uri="{9D8B030D-6E8A-4147-A177-3AD203B41FA5}">
                      <a16:colId xmlns:a16="http://schemas.microsoft.com/office/drawing/2014/main" val="773848718"/>
                    </a:ext>
                  </a:extLst>
                </a:gridCol>
              </a:tblGrid>
              <a:tr h="14130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비교 기준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비교 대상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웹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앱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공부 및 업무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자세 용인가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?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실시간 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검출인가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?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잘못된 자세에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대해 피드백을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제공하는가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?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다양한 자세 분석을 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제공하는가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?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자세 분석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데이터를 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제공하는가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?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929130"/>
                  </a:ext>
                </a:extLst>
              </a:tr>
              <a:tr h="10196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1701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SNPE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앱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X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X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069742"/>
                  </a:ext>
                </a:extLst>
              </a:tr>
              <a:tr h="1049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1701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거북목 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1701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운동센터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앱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X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X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X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664258"/>
                  </a:ext>
                </a:extLst>
              </a:tr>
              <a:tr h="10196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</a:rPr>
                        <a:t>AI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거북목 알림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웹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X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X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X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562666"/>
                  </a:ext>
                </a:extLst>
              </a:tr>
              <a:tr h="1049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170180" algn="l"/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 Bold" panose="020B0600000101010101" pitchFamily="50" charset="-127"/>
                        </a:rPr>
                        <a:t>개발 프로그램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ea typeface="나눔스퀘어_ac" panose="020B0600000101010101" pitchFamily="50" charset="-127"/>
                        </a:rPr>
                        <a:t>웹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075928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190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2.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</a:t>
            </a:r>
            <a:r>
              <a:rPr 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 </a:t>
            </a:r>
            <a:r>
              <a:rPr lang="en-US" sz="4000" b="1" kern="0" spc="-100" dirty="0" err="1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배경</a:t>
            </a:r>
            <a:r>
              <a:rPr 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 및 목적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작품의 중요성과 필요성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27781952">
            <a:extLst>
              <a:ext uri="{FF2B5EF4-FFF2-40B4-BE49-F238E27FC236}">
                <a16:creationId xmlns:a16="http://schemas.microsoft.com/office/drawing/2014/main" id="{5385CFD1-ECBF-6927-B760-33A1F74FE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8" y="3411741"/>
            <a:ext cx="8951674" cy="357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22F3AA0-25D5-0D47-689E-8A4FDF720D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02"/>
          <a:stretch/>
        </p:blipFill>
        <p:spPr>
          <a:xfrm>
            <a:off x="9448800" y="3009826"/>
            <a:ext cx="7499194" cy="43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3648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32143" y="-1826966"/>
            <a:ext cx="36571429" cy="14050718"/>
            <a:chOff x="-9132143" y="-1826966"/>
            <a:chExt cx="36571429" cy="14050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2143" y="-1826966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2.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개발</a:t>
            </a:r>
            <a:r>
              <a:rPr 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 </a:t>
            </a:r>
            <a:r>
              <a:rPr lang="en-US" sz="4000" b="1" kern="0" spc="-100" dirty="0" err="1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배경</a:t>
            </a:r>
            <a:r>
              <a:rPr 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 및 목적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5E9ABFAA-5499-B93F-9B98-07B4BF56AD1F}"/>
              </a:ext>
            </a:extLst>
          </p:cNvPr>
          <p:cNvSpPr txBox="1"/>
          <p:nvPr/>
        </p:nvSpPr>
        <p:spPr>
          <a:xfrm>
            <a:off x="6821743" y="9292615"/>
            <a:ext cx="464222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210 옴니고딕OTF 030" panose="02020503020101020101" pitchFamily="18" charset="-127"/>
                <a:ea typeface="210 옴니고딕OTF 030" panose="02020503020101020101" pitchFamily="18" charset="-127"/>
              </a:rPr>
              <a:t>바른 자세 생활 바름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E5069-5B75-2AE5-217E-CCC5CCB6E320}"/>
              </a:ext>
            </a:extLst>
          </p:cNvPr>
          <p:cNvSpPr txBox="1"/>
          <p:nvPr/>
        </p:nvSpPr>
        <p:spPr>
          <a:xfrm>
            <a:off x="533400" y="2019300"/>
            <a:ext cx="594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▣ </a:t>
            </a:r>
            <a:r>
              <a:rPr lang="ko-KR" altLang="en-US" sz="2800" b="1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작품 개발 목적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F0E6275-BC66-D592-0E6B-E09890E3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318" y="368696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6B143E-F4A8-4856-6504-26054ADB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9081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0AD39D-9DDD-3AA7-C2B5-993A847FA820}"/>
              </a:ext>
            </a:extLst>
          </p:cNvPr>
          <p:cNvSpPr/>
          <p:nvPr/>
        </p:nvSpPr>
        <p:spPr>
          <a:xfrm>
            <a:off x="1409898" y="3808678"/>
            <a:ext cx="6480000" cy="82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카메라를 통해 사용자 자세 분류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2E4238-97D0-94D8-E3FB-60E8C01D0EA2}"/>
              </a:ext>
            </a:extLst>
          </p:cNvPr>
          <p:cNvSpPr/>
          <p:nvPr/>
        </p:nvSpPr>
        <p:spPr>
          <a:xfrm>
            <a:off x="1409898" y="4980811"/>
            <a:ext cx="6480000" cy="82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잘못된 자세로 분류되면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경고 메시지 출력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1F84DB-71D9-34C0-1F41-335EFA6D96EC}"/>
              </a:ext>
            </a:extLst>
          </p:cNvPr>
          <p:cNvSpPr/>
          <p:nvPr/>
        </p:nvSpPr>
        <p:spPr>
          <a:xfrm>
            <a:off x="1409898" y="6144300"/>
            <a:ext cx="6480000" cy="82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특정자세의 경우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경고 </a:t>
            </a:r>
            <a:r>
              <a:rPr lang="ko-KR" altLang="en-US" sz="2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알림음과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알림창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발생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BBD61-C13B-BADE-ECCC-3EB36D99BADC}"/>
              </a:ext>
            </a:extLst>
          </p:cNvPr>
          <p:cNvSpPr/>
          <p:nvPr/>
        </p:nvSpPr>
        <p:spPr>
          <a:xfrm>
            <a:off x="1409898" y="7414903"/>
            <a:ext cx="6480000" cy="8264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잘못된 자세를 유지 중임을 인지하도록 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40B07-7644-F5C0-68C9-E716664935BF}"/>
              </a:ext>
            </a:extLst>
          </p:cNvPr>
          <p:cNvSpPr txBox="1"/>
          <p:nvPr/>
        </p:nvSpPr>
        <p:spPr>
          <a:xfrm>
            <a:off x="800298" y="3062151"/>
            <a:ext cx="4076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자세 인식 및 교정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DA70021-E799-008C-C10A-02B72EEB3095}"/>
              </a:ext>
            </a:extLst>
          </p:cNvPr>
          <p:cNvSpPr/>
          <p:nvPr/>
        </p:nvSpPr>
        <p:spPr>
          <a:xfrm>
            <a:off x="4241512" y="6972300"/>
            <a:ext cx="816771" cy="457200"/>
          </a:xfrm>
          <a:prstGeom prst="downArrow">
            <a:avLst>
              <a:gd name="adj1" fmla="val 30097"/>
              <a:gd name="adj2" fmla="val 42163"/>
            </a:avLst>
          </a:prstGeom>
          <a:solidFill>
            <a:srgbClr val="FFF6B7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66E7AF-AB8C-34E7-DEF6-16116354C457}"/>
              </a:ext>
            </a:extLst>
          </p:cNvPr>
          <p:cNvGrpSpPr/>
          <p:nvPr/>
        </p:nvGrpSpPr>
        <p:grpSpPr>
          <a:xfrm>
            <a:off x="11413605" y="3120280"/>
            <a:ext cx="4438200" cy="3579752"/>
            <a:chOff x="11353800" y="3238500"/>
            <a:chExt cx="4438200" cy="357975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774BF79-4B11-9F2F-B933-64257301AF73}"/>
                </a:ext>
              </a:extLst>
            </p:cNvPr>
            <p:cNvSpPr/>
            <p:nvPr/>
          </p:nvSpPr>
          <p:spPr>
            <a:xfrm>
              <a:off x="12676923" y="3238500"/>
              <a:ext cx="1800000" cy="1800000"/>
            </a:xfrm>
            <a:prstGeom prst="ellipse">
              <a:avLst/>
            </a:prstGeom>
            <a:solidFill>
              <a:srgbClr val="DCE6F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일별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통계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4E243A2-0F50-6676-A0BC-1AD57E5F859F}"/>
                </a:ext>
              </a:extLst>
            </p:cNvPr>
            <p:cNvSpPr/>
            <p:nvPr/>
          </p:nvSpPr>
          <p:spPr>
            <a:xfrm>
              <a:off x="11353800" y="5018252"/>
              <a:ext cx="1800000" cy="1800000"/>
            </a:xfrm>
            <a:prstGeom prst="ellipse">
              <a:avLst/>
            </a:prstGeom>
            <a:solidFill>
              <a:srgbClr val="DCE6F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주간 통계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5C6838-D76F-2A20-E0C7-F64AB88EF47A}"/>
                </a:ext>
              </a:extLst>
            </p:cNvPr>
            <p:cNvSpPr/>
            <p:nvPr/>
          </p:nvSpPr>
          <p:spPr>
            <a:xfrm>
              <a:off x="13992000" y="5018252"/>
              <a:ext cx="1800000" cy="1800000"/>
            </a:xfrm>
            <a:prstGeom prst="ellipse">
              <a:avLst/>
            </a:prstGeom>
            <a:solidFill>
              <a:srgbClr val="DCE6F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지속</a:t>
              </a:r>
              <a:endPara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F4388BB-6C96-24E9-113E-5565B24AB280}"/>
              </a:ext>
            </a:extLst>
          </p:cNvPr>
          <p:cNvSpPr txBox="1"/>
          <p:nvPr/>
        </p:nvSpPr>
        <p:spPr>
          <a:xfrm>
            <a:off x="9677400" y="309628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자세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DF629C-E7EC-6B88-6ECE-C381DFEE055A}"/>
              </a:ext>
            </a:extLst>
          </p:cNvPr>
          <p:cNvSpPr/>
          <p:nvPr/>
        </p:nvSpPr>
        <p:spPr>
          <a:xfrm>
            <a:off x="10398102" y="7414903"/>
            <a:ext cx="6480000" cy="8264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자세 분석을 통한 자세 습관 인지 및 개선 유도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E60185D-AF84-3061-A657-E97CAA9211C0}"/>
              </a:ext>
            </a:extLst>
          </p:cNvPr>
          <p:cNvSpPr/>
          <p:nvPr/>
        </p:nvSpPr>
        <p:spPr>
          <a:xfrm>
            <a:off x="13229716" y="6972300"/>
            <a:ext cx="816771" cy="457200"/>
          </a:xfrm>
          <a:prstGeom prst="downArrow">
            <a:avLst>
              <a:gd name="adj1" fmla="val 30097"/>
              <a:gd name="adj2" fmla="val 42163"/>
            </a:avLst>
          </a:prstGeom>
          <a:solidFill>
            <a:srgbClr val="FFF6B7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6313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8" grpId="0"/>
      <p:bldP spid="19" grpId="0" animBg="1"/>
      <p:bldP spid="23" grpId="0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852086" y="9292616"/>
            <a:ext cx="4581545" cy="36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424835"/>
                </a:solidFill>
                <a:latin typeface="Noto Sans CJK KR Regular" pitchFamily="34" charset="0"/>
                <a:cs typeface="Noto Sans CJK KR Regular" pitchFamily="34" charset="0"/>
              </a:rPr>
              <a:t>고학점과 미리캔버스의 상관관계 연구</a:t>
            </a:r>
            <a:endParaRPr lang="en-US" dirty="0"/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EA77D7A-5C14-E0EC-3CC7-BFA35C4AE14F}"/>
              </a:ext>
            </a:extLst>
          </p:cNvPr>
          <p:cNvSpPr txBox="1"/>
          <p:nvPr/>
        </p:nvSpPr>
        <p:spPr>
          <a:xfrm>
            <a:off x="4649898" y="648333"/>
            <a:ext cx="8985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3. </a:t>
            </a:r>
            <a:r>
              <a:rPr lang="ko-KR" altLang="en-US" sz="4000" b="1" kern="0" spc="-100" dirty="0">
                <a:solidFill>
                  <a:srgbClr val="424835"/>
                </a:solidFill>
                <a:latin typeface="210 옴니고딕OTF 030" panose="02020503020101020101" pitchFamily="18" charset="-127"/>
                <a:ea typeface="210 옴니고딕OTF 030" panose="02020503020101020101" pitchFamily="18" charset="-127"/>
                <a:cs typeface="Noto Sans CJK KR Bold" pitchFamily="34" charset="0"/>
              </a:rPr>
              <a:t>설계 및 구성도</a:t>
            </a:r>
            <a:endParaRPr lang="en-US" sz="2000" b="1" dirty="0">
              <a:latin typeface="210 옴니고딕OTF 030" panose="02020503020101020101" pitchFamily="18" charset="-127"/>
              <a:ea typeface="210 옴니고딕OTF 030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4553F-F269-B8DD-1188-3E1E34397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2" b="5564"/>
          <a:stretch/>
        </p:blipFill>
        <p:spPr>
          <a:xfrm>
            <a:off x="2617043" y="1575926"/>
            <a:ext cx="13030200" cy="8234925"/>
          </a:xfrm>
          <a:prstGeom prst="rect">
            <a:avLst/>
          </a:prstGeom>
          <a:ln w="76200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1435</Words>
  <Application>Microsoft Office PowerPoint</Application>
  <PresentationFormat>사용자 지정</PresentationFormat>
  <Paragraphs>465</Paragraphs>
  <Slides>38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나눔스퀘어_ac Bold</vt:lpstr>
      <vt:lpstr>나눔스퀘어_ac</vt:lpstr>
      <vt:lpstr>Calibri</vt:lpstr>
      <vt:lpstr>굴림</vt:lpstr>
      <vt:lpstr>Noto Sans CJK KR Regular</vt:lpstr>
      <vt:lpstr>맑은 고딕</vt:lpstr>
      <vt:lpstr>210 옴니고딕OTF 030</vt:lpstr>
      <vt:lpstr>나눔스퀘어</vt:lpstr>
      <vt:lpstr>Arial</vt:lpstr>
      <vt:lpstr>나눔스퀘어_ac ExtraBold</vt:lpstr>
      <vt:lpstr>나눔스퀘어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최지우</cp:lastModifiedBy>
  <cp:revision>157</cp:revision>
  <dcterms:created xsi:type="dcterms:W3CDTF">2023-06-05T13:58:39Z</dcterms:created>
  <dcterms:modified xsi:type="dcterms:W3CDTF">2023-06-13T08:58:57Z</dcterms:modified>
</cp:coreProperties>
</file>